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4106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1974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451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3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17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9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093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612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2057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7167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6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24AA2-B0DA-4C26-B7D8-D69D612E4574}" type="datetimeFigureOut">
              <a:rPr lang="zh-TW" altLang="en-US" smtClean="0"/>
              <a:t>2020/5/9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6F5E-61B0-4DF2-858D-A6F6D816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0447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b="1" dirty="0" smtClean="0"/>
              <a:t>成語修</a:t>
            </a:r>
            <a:r>
              <a:rPr lang="zh-TW" altLang="en-US" sz="7200" b="1" dirty="0"/>
              <a:t>辭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916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/>
              <a:t>觀察結構</a:t>
            </a:r>
            <a:endParaRPr lang="zh-TW" altLang="en-US" sz="5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5069160"/>
          </a:xfrm>
        </p:spPr>
        <p:txBody>
          <a:bodyPr>
            <a:normAutofit/>
          </a:bodyPr>
          <a:lstStyle/>
          <a:p>
            <a:r>
              <a:rPr lang="en-US" altLang="zh-TW" b="1" dirty="0"/>
              <a:t>1.</a:t>
            </a:r>
            <a:r>
              <a:rPr lang="zh-TW" altLang="zh-TW" b="1" dirty="0"/>
              <a:t>名詞搭配動詞：</a:t>
            </a:r>
          </a:p>
          <a:p>
            <a:r>
              <a:rPr lang="zh-TW" altLang="zh-TW" b="1" dirty="0"/>
              <a:t>（</a:t>
            </a:r>
            <a:r>
              <a:rPr lang="en-US" altLang="zh-TW" b="1" dirty="0"/>
              <a:t>1</a:t>
            </a:r>
            <a:r>
              <a:rPr lang="zh-TW" altLang="zh-TW" b="1" dirty="0"/>
              <a:t>）</a:t>
            </a:r>
            <a:r>
              <a:rPr lang="en-US" altLang="zh-TW" b="1" dirty="0"/>
              <a:t>N + V + N+ V</a:t>
            </a:r>
            <a:r>
              <a:rPr lang="zh-TW" altLang="zh-TW" b="1" dirty="0"/>
              <a:t>（主謂）</a:t>
            </a:r>
          </a:p>
          <a:p>
            <a:r>
              <a:rPr lang="zh-TW" altLang="zh-TW" b="1" dirty="0"/>
              <a:t>言聽計從，物換星移，耳聞目睹，你死我活，夫唱婦隨，煙消雲散，日積月累，海枯石爛，水落石出，春去秋來，蟲鳴鳥叫，檣傾楫摧，虎嘯猿啼，膽破魂奪，意亂情迷，口誅筆伐，風吹雨打，魂牽夢縈，風馳電掣，風吹雨打，眉飛色舞，耳濡目染，天誅地滅，綱舉目張，口是心非，膽戰心驚，龍飛鳳舞，風起雲湧</a:t>
            </a:r>
            <a:r>
              <a:rPr lang="zh-TW" altLang="zh-TW" b="1" dirty="0" smtClean="0"/>
              <a:t>，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8972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/>
              <a:t>觀察結構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925144"/>
          </a:xfrm>
        </p:spPr>
        <p:txBody>
          <a:bodyPr>
            <a:normAutofit/>
          </a:bodyPr>
          <a:lstStyle/>
          <a:p>
            <a:r>
              <a:rPr lang="zh-TW" altLang="zh-TW" b="1" dirty="0"/>
              <a:t>（</a:t>
            </a:r>
            <a:r>
              <a:rPr lang="en-US" altLang="zh-TW" b="1" dirty="0"/>
              <a:t>2</a:t>
            </a:r>
            <a:r>
              <a:rPr lang="zh-TW" altLang="zh-TW" b="1" dirty="0"/>
              <a:t>）</a:t>
            </a:r>
            <a:r>
              <a:rPr lang="en-US" altLang="zh-TW" b="1" dirty="0"/>
              <a:t>V + N + V + N</a:t>
            </a:r>
            <a:r>
              <a:rPr lang="zh-TW" altLang="zh-TW" b="1" dirty="0"/>
              <a:t>（動賓）</a:t>
            </a:r>
          </a:p>
          <a:p>
            <a:r>
              <a:rPr lang="zh-TW" altLang="zh-TW" b="1" dirty="0"/>
              <a:t>掀天動地，驚天動地，開天闢地，關天閉地，畫龍點睛，捉襟見肘，拈花惹草，招蜂引蝶，咬文嚼字，迎新送舊，承先啟後，開源節流，飲水思源，鑑往知來，聲東擊西，頂天立地，排山倒海，拔山倒樹，登峰造極，分身乏術，隱惡揚善，貪生怕死，去蕪存菁，披星戴月，磨拳擦掌，怨天尤人，計日效工，乘時趨利</a:t>
            </a:r>
            <a:r>
              <a:rPr lang="zh-TW" altLang="zh-TW" b="1" dirty="0" smtClean="0"/>
              <a:t>，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14927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01608" cy="1224136"/>
          </a:xfrm>
        </p:spPr>
        <p:txBody>
          <a:bodyPr>
            <a:normAutofit/>
          </a:bodyPr>
          <a:lstStyle/>
          <a:p>
            <a:r>
              <a:rPr lang="zh-TW" altLang="en-US" sz="5400" b="1" dirty="0" smtClean="0"/>
              <a:t>觀察結構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3600" b="1" dirty="0"/>
              <a:t>2.</a:t>
            </a:r>
            <a:r>
              <a:rPr lang="zh-TW" altLang="zh-TW" sz="3600" b="1" dirty="0"/>
              <a:t>副詞搭配動詞：</a:t>
            </a:r>
          </a:p>
          <a:p>
            <a:r>
              <a:rPr lang="zh-TW" altLang="zh-TW" sz="3600" b="1" dirty="0"/>
              <a:t>高談闊論，旁徵博引，東倒西歪，明爭暗鬥，明查暗訪，淡妝濃抹，遠交近攻，蠶食鯨吞，狼吞虎嚥，左顧右盼，並駕齊驅，深耕易耨，千錘百鍊，千呼萬喚，潛移默化，輕描淡寫，大驚小怪，頤指氣使，高瞻遠矚，平鋪直敘，雷奔電激，鬼哭神號</a:t>
            </a:r>
            <a:r>
              <a:rPr lang="zh-TW" altLang="zh-TW" sz="3600" b="1" dirty="0" smtClean="0"/>
              <a:t>、</a:t>
            </a:r>
            <a:endParaRPr lang="zh-TW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330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/>
              <a:t>觀察結構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925144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b="1" dirty="0"/>
              <a:t>3.</a:t>
            </a:r>
            <a:r>
              <a:rPr lang="zh-TW" altLang="zh-TW" b="1" dirty="0"/>
              <a:t>名詞搭配形容詞：</a:t>
            </a:r>
          </a:p>
          <a:p>
            <a:r>
              <a:rPr lang="zh-TW" altLang="zh-TW" b="1" dirty="0"/>
              <a:t>（</a:t>
            </a:r>
            <a:r>
              <a:rPr lang="en-US" altLang="zh-TW" b="1" dirty="0"/>
              <a:t>1</a:t>
            </a:r>
            <a:r>
              <a:rPr lang="zh-TW" altLang="zh-TW" b="1" dirty="0"/>
              <a:t>）</a:t>
            </a:r>
            <a:r>
              <a:rPr lang="en-US" altLang="zh-TW" b="1" dirty="0"/>
              <a:t>N + </a:t>
            </a:r>
            <a:r>
              <a:rPr lang="en-US" altLang="zh-TW" b="1" dirty="0" err="1"/>
              <a:t>adj</a:t>
            </a:r>
            <a:r>
              <a:rPr lang="en-US" altLang="zh-TW" b="1" dirty="0"/>
              <a:t>+ N + </a:t>
            </a:r>
            <a:r>
              <a:rPr lang="en-US" altLang="zh-TW" b="1" dirty="0" err="1"/>
              <a:t>adj</a:t>
            </a:r>
            <a:endParaRPr lang="zh-TW" altLang="zh-TW" b="1" dirty="0"/>
          </a:p>
          <a:p>
            <a:r>
              <a:rPr lang="zh-TW" altLang="zh-TW" b="1" dirty="0"/>
              <a:t>任重道遠，筆飽墨酣，紙短情長，言簡意賅，言近旨遠，海闊天空，環肥燕瘦，交淺言深，兵荒馬亂，燈紅酒綠，天高地厚，日新月異，雲淡風清，形圓澤亮，味香汁甜，山明水秀，樹茂雲美，柳暗花明，山重水複，山高月小，風和日麗，性躁心粗，政通人和，春和景明，形單影隻，理直氣壯，口乾舌燥，天乾物燥，風平浪靜，神清氣爽，字正腔圓，水深火熱，月明星稀，面黃肌瘦，地靈人傑，趾高氣昂</a:t>
            </a:r>
            <a:r>
              <a:rPr lang="zh-TW" altLang="zh-TW" b="1" dirty="0" smtClean="0"/>
              <a:t>，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278794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/>
              <a:t>觀察結構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997152"/>
          </a:xfrm>
        </p:spPr>
        <p:txBody>
          <a:bodyPr>
            <a:normAutofit lnSpcReduction="10000"/>
          </a:bodyPr>
          <a:lstStyle/>
          <a:p>
            <a:r>
              <a:rPr lang="zh-TW" altLang="zh-TW" b="1" dirty="0"/>
              <a:t>（</a:t>
            </a:r>
            <a:r>
              <a:rPr lang="en-US" altLang="zh-TW" b="1" dirty="0"/>
              <a:t>2</a:t>
            </a:r>
            <a:r>
              <a:rPr lang="zh-TW" altLang="zh-TW" b="1" dirty="0"/>
              <a:t>）</a:t>
            </a:r>
            <a:r>
              <a:rPr lang="en-US" altLang="zh-TW" b="1" dirty="0" err="1"/>
              <a:t>adj</a:t>
            </a:r>
            <a:r>
              <a:rPr lang="en-US" altLang="zh-TW" b="1" dirty="0"/>
              <a:t>+ N+ </a:t>
            </a:r>
            <a:r>
              <a:rPr lang="en-US" altLang="zh-TW" b="1" dirty="0" err="1"/>
              <a:t>adj</a:t>
            </a:r>
            <a:r>
              <a:rPr lang="en-US" altLang="zh-TW" b="1" dirty="0"/>
              <a:t>+ N</a:t>
            </a:r>
            <a:endParaRPr lang="zh-TW" altLang="zh-TW" b="1" dirty="0"/>
          </a:p>
          <a:p>
            <a:r>
              <a:rPr lang="zh-TW" altLang="zh-TW" b="1" dirty="0"/>
              <a:t>舊雨新知，巧言令色，斷枝殘幹，黃髮垂髫，南腔北調，乾柴烈火，天羅地網，南轅北轍，前因後果，殊途同歸，風聲鶴唳，昏天黑地，歡天喜地，千山萬水，千言萬語，千頭萬緒，紅男綠女，千軍萬馬，天經地義，山盟海誓，奇山異水，甘食褕衣，法家拂士，敵國外患，粗心大意，粗枝大葉，秋山紅葉，老圃黃花，朝暉夕陰，岸芷汀蘭，繁絃急管，天光雲影，青山綠水，圓頂方踵，春花秋月，良辰美景</a:t>
            </a:r>
            <a:r>
              <a:rPr lang="zh-TW" altLang="zh-TW" b="1" dirty="0" smtClean="0"/>
              <a:t>，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583036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/>
              <a:t>其他注意事項</a:t>
            </a:r>
            <a:endParaRPr lang="zh-TW" altLang="en-US" sz="5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5400" b="1" dirty="0" smtClean="0"/>
              <a:t>逐字理解</a:t>
            </a:r>
            <a:endParaRPr lang="en-US" altLang="zh-TW" sz="5400" b="1" dirty="0" smtClean="0"/>
          </a:p>
          <a:p>
            <a:r>
              <a:rPr lang="zh-TW" altLang="en-US" sz="5400" b="1" dirty="0" smtClean="0"/>
              <a:t>注意使用條件</a:t>
            </a:r>
            <a:r>
              <a:rPr lang="en-US" altLang="zh-TW" sz="5400" b="1" dirty="0" smtClean="0">
                <a:latin typeface="Dotum"/>
                <a:ea typeface="Dotum"/>
              </a:rPr>
              <a:t>(</a:t>
            </a:r>
            <a:r>
              <a:rPr lang="zh-TW" altLang="en-US" sz="5400" b="1" dirty="0" smtClean="0">
                <a:latin typeface="Dotum"/>
                <a:ea typeface="Dotum"/>
              </a:rPr>
              <a:t>對象</a:t>
            </a:r>
            <a:r>
              <a:rPr lang="zh-TW" altLang="en-US" sz="5400" b="1" dirty="0" smtClean="0">
                <a:latin typeface="新細明體"/>
                <a:ea typeface="新細明體"/>
              </a:rPr>
              <a:t>、褒貶</a:t>
            </a:r>
            <a:r>
              <a:rPr lang="en-US" altLang="zh-TW" sz="5400" b="1" dirty="0" smtClean="0">
                <a:latin typeface="Dotum"/>
                <a:ea typeface="Dotum"/>
              </a:rPr>
              <a:t>)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16920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/>
              <a:t>基測作文</a:t>
            </a:r>
            <a:r>
              <a:rPr lang="en-US" altLang="zh-TW" b="1" dirty="0" smtClean="0"/>
              <a:t>11</a:t>
            </a:r>
            <a:br>
              <a:rPr lang="en-US" altLang="zh-TW" b="1" dirty="0" smtClean="0"/>
            </a:br>
            <a:r>
              <a:rPr lang="zh-TW" altLang="en-US" b="1" dirty="0" smtClean="0"/>
              <a:t>強記好句子 善用成語修飾 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412776"/>
            <a:ext cx="8291264" cy="4997152"/>
          </a:xfrm>
        </p:spPr>
        <p:txBody>
          <a:bodyPr>
            <a:normAutofit fontScale="32500" lnSpcReduction="20000"/>
          </a:bodyPr>
          <a:lstStyle/>
          <a:p>
            <a:r>
              <a:rPr lang="zh-TW" altLang="en-US" sz="11100" b="1" dirty="0"/>
              <a:t>要想寫出好文章，需要靠平時的訓練，沒有速成方法、不可能一蹴可幾。彰化縣溪湖國中老師許淑子表示，學生要養成練習替換詞語、成語的習慣，豐富辭彙後才能寫出精彩的文章。</a:t>
            </a:r>
          </a:p>
          <a:p>
            <a:r>
              <a:rPr lang="zh-TW" altLang="en-US" sz="11100" b="1" dirty="0"/>
              <a:t> </a:t>
            </a:r>
            <a:r>
              <a:rPr lang="zh-TW" altLang="en-US" sz="11100" b="1" dirty="0" smtClean="0"/>
              <a:t>許淑子</a:t>
            </a:r>
            <a:r>
              <a:rPr lang="zh-TW" altLang="en-US" sz="11100" b="1" dirty="0"/>
              <a:t>說，如果沒有基礎，要想在考前數個月臨時抱佛腳，是絕對來不及的。寫作文時，能夠適當的運用成語，有助於增加文章的文采，更是拿高分的關鍵。</a:t>
            </a:r>
          </a:p>
          <a:p>
            <a:pPr marL="0" indent="0">
              <a:buNone/>
            </a:pPr>
            <a:endParaRPr lang="zh-TW" altLang="en-US" sz="8600" dirty="0"/>
          </a:p>
        </p:txBody>
      </p:sp>
    </p:spTree>
    <p:extLst>
      <p:ext uri="{BB962C8B-B14F-4D97-AF65-F5344CB8AC3E}">
        <p14:creationId xmlns:p14="http://schemas.microsoft.com/office/powerpoint/2010/main" val="3266681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/>
              <a:t>基測作文</a:t>
            </a:r>
            <a:r>
              <a:rPr lang="en-US" altLang="zh-TW" b="1" dirty="0" smtClean="0"/>
              <a:t>11</a:t>
            </a:r>
            <a:br>
              <a:rPr lang="en-US" altLang="zh-TW" b="1" dirty="0" smtClean="0"/>
            </a:br>
            <a:r>
              <a:rPr lang="zh-TW" altLang="en-US" b="1" dirty="0" smtClean="0"/>
              <a:t>強記好句子 善用成語修飾 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853136"/>
          </a:xfrm>
        </p:spPr>
        <p:txBody>
          <a:bodyPr>
            <a:normAutofit fontScale="92500"/>
          </a:bodyPr>
          <a:lstStyle/>
          <a:p>
            <a:r>
              <a:rPr lang="zh-TW" altLang="en-US" b="1" dirty="0" smtClean="0"/>
              <a:t>名言警句、成語要靠平時的累積，亦即要強記背誦，但不必背太長的句子，許淑子說，要背長句子太難了，可以主題式的分類記憶，有時只要一句夠力的話就很有力。</a:t>
            </a:r>
            <a:endParaRPr lang="en-US" altLang="zh-TW" b="1" dirty="0" smtClean="0"/>
          </a:p>
          <a:p>
            <a:r>
              <a:rPr lang="zh-TW" altLang="en-US" b="1" dirty="0" smtClean="0"/>
              <a:t>許淑子說，她訓練學生寫作的方式，是拿以前的作文，要學生修改利用，以替換名句、詞語的方式練習。例如國中一年級時，描述父親的心情，會用「爸爸很生氣」，二、三年級時，很生氣就可以「暴跳如雷」、「火冒三丈」等來形容，更為傳神、深入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4943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基測作文</a:t>
            </a:r>
            <a:r>
              <a:rPr lang="en-US" altLang="zh-TW" b="1" dirty="0" smtClean="0"/>
              <a:t>11</a:t>
            </a:r>
            <a:br>
              <a:rPr lang="en-US" altLang="zh-TW" b="1" dirty="0" smtClean="0"/>
            </a:br>
            <a:r>
              <a:rPr lang="zh-TW" altLang="en-US" b="1" dirty="0" smtClean="0"/>
              <a:t>強記</a:t>
            </a:r>
            <a:r>
              <a:rPr lang="zh-TW" altLang="en-US" b="1" dirty="0"/>
              <a:t>好句子 善用成語修飾 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/>
              <a:t>她表示，如果能夠從國一就開始訓練替換詞句的方式，讓學生慢慢習慣，將來在修改作文時，就會想要如何改更適當的字句。通常她批改學生作文時，都會在關鍵句上畫線，要求學生去找適當的替換詞句。像學校現在都會在段考時加上考作文，每二至三周會要求學生寫一篇約</a:t>
            </a:r>
            <a:r>
              <a:rPr lang="en-US" altLang="zh-TW" sz="3600" b="1" dirty="0" smtClean="0"/>
              <a:t>500</a:t>
            </a:r>
            <a:r>
              <a:rPr lang="zh-TW" altLang="en-US" sz="3600" b="1" dirty="0" smtClean="0"/>
              <a:t>字的文章 。</a:t>
            </a:r>
          </a:p>
        </p:txBody>
      </p:sp>
    </p:spTree>
    <p:extLst>
      <p:ext uri="{BB962C8B-B14F-4D97-AF65-F5344CB8AC3E}">
        <p14:creationId xmlns:p14="http://schemas.microsoft.com/office/powerpoint/2010/main" val="1949094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TW" altLang="en-US" b="1" dirty="0"/>
              <a:t>朱宥勳：不背成語的作文課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b="1" dirty="0" smtClean="0"/>
              <a:t>    </a:t>
            </a:r>
            <a:r>
              <a:rPr lang="zh-TW" altLang="zh-TW" b="1" dirty="0" smtClean="0"/>
              <a:t>在教</a:t>
            </a:r>
            <a:r>
              <a:rPr lang="zh-TW" altLang="zh-TW" b="1" dirty="0"/>
              <a:t>寫作時，我是反對讓學生背誦成語的，特別是小學階段的學生</a:t>
            </a:r>
            <a:r>
              <a:rPr lang="zh-TW" altLang="zh-TW" b="1" dirty="0" smtClean="0"/>
              <a:t>。</a:t>
            </a:r>
            <a:endParaRPr lang="en-US" altLang="zh-TW" b="1" dirty="0" smtClean="0"/>
          </a:p>
          <a:p>
            <a:r>
              <a:rPr lang="en-US" altLang="zh-TW" b="1" dirty="0"/>
              <a:t> </a:t>
            </a:r>
            <a:r>
              <a:rPr lang="en-US" altLang="zh-TW" b="1" dirty="0" smtClean="0"/>
              <a:t>   </a:t>
            </a:r>
            <a:r>
              <a:rPr lang="zh-TW" altLang="zh-TW" b="1" dirty="0" smtClean="0"/>
              <a:t>這</a:t>
            </a:r>
            <a:r>
              <a:rPr lang="zh-TW" altLang="zh-TW" b="1" dirty="0"/>
              <a:t>和許多老師的觀念背道而馳，很多人認為，成語不但是寫作的「基本功」，更是「人文素養」或「語文能力」的表徵，所以當然是多多益善。之前有位高中老師的投書〈高中歷史課 上到變國文課〉，也呈現了這種觀念，文中抱怨學生不知道「天不假年」、「一將功成萬骨枯」等成語。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136252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朱宥勳：不背成語的作文</a:t>
            </a:r>
            <a:r>
              <a:rPr lang="zh-TW" altLang="en-US" b="1" dirty="0" smtClean="0"/>
              <a:t>課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268760"/>
            <a:ext cx="8507288" cy="5589240"/>
          </a:xfrm>
        </p:spPr>
        <p:txBody>
          <a:bodyPr>
            <a:normAutofit/>
          </a:bodyPr>
          <a:lstStyle/>
          <a:p>
            <a:r>
              <a:rPr lang="zh-TW" altLang="zh-TW" b="1" dirty="0"/>
              <a:t>但在我實際對中小學生進行教學時，反而最怕遇到那種一下筆就充滿了成語和套語的文章。因為這樣的孩子，他寫作時基本上是進入「封閉模式」的，他只是把所有曾在課堂上聽過的那些語詞通通排上去。程度不好的學生排得七零八落，生怕哪句話沒這樣寫就會被扣分；程度好的則盡力點兵列陣，排得好不好不在考慮之內，排列那些詞語能不能表達他的想法也不重要，反正「老師喜歡看這個」。對「寫作」這件事，他們早已自暴自棄，不願意相信老師會認真對待他們了。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763027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朱宥勳：不背成語的作文課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124744"/>
            <a:ext cx="8892480" cy="5472608"/>
          </a:xfrm>
        </p:spPr>
        <p:txBody>
          <a:bodyPr>
            <a:normAutofit fontScale="70000" lnSpcReduction="20000"/>
          </a:bodyPr>
          <a:lstStyle/>
          <a:p>
            <a:r>
              <a:rPr lang="zh-TW" altLang="zh-TW" sz="4600" b="1" dirty="0"/>
              <a:t>使用成語和套語，最大的問題是會強迫學生「關閉腦袋和眼睛」，但思考和觀察才是寫作能力的基礎，這樣做反而越教越糟。在短時間內，讓學生使用「心血來潮」、「迫不及待」這些成語，確實會有一種特效藥的感覺，好像學生突然之間寫作能力提升了。可是這些詞語的問題，正在於它們太萬用了，學生一旦沾染這種「文字的惡習」，就很容易喪失細微判斷不同情境的能力。比如說，夏天去游泳，不想上岸回家，是「依依不捨」；那放暑假要跟好朋友分開兩週，這也是「依依不捨」嗎？兩種情緒難道是一樣的嗎？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211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朱宥勳：不背成語的作文課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925144"/>
          </a:xfrm>
        </p:spPr>
        <p:txBody>
          <a:bodyPr>
            <a:normAutofit fontScale="85000" lnSpcReduction="10000"/>
          </a:bodyPr>
          <a:lstStyle/>
          <a:p>
            <a:r>
              <a:rPr lang="zh-TW" altLang="zh-TW" b="1" dirty="0"/>
              <a:t>為了速效而要求學生背誦、使用成語套語，反而使得他們無法或不敢寫下真實的觀察和思考，這是完全不值得的。長遠來看，這不但不是在建立寫作的基本功，反而是在摧毀寫作的基本功</a:t>
            </a:r>
            <a:r>
              <a:rPr lang="en-US" altLang="zh-TW" b="1" dirty="0"/>
              <a:t>--</a:t>
            </a:r>
            <a:r>
              <a:rPr lang="zh-TW" altLang="zh-TW" b="1" dirty="0"/>
              <a:t>不看、不思考的人，怎麼可能寫出任何有內容的東西</a:t>
            </a:r>
            <a:r>
              <a:rPr lang="zh-TW" altLang="zh-TW" b="1" dirty="0" smtClean="0"/>
              <a:t>？</a:t>
            </a:r>
            <a:endParaRPr lang="en-US" altLang="zh-TW" b="1" dirty="0" smtClean="0"/>
          </a:p>
          <a:p>
            <a:r>
              <a:rPr lang="zh-TW" altLang="zh-TW" b="1" dirty="0" smtClean="0"/>
              <a:t>所以</a:t>
            </a:r>
            <a:r>
              <a:rPr lang="zh-TW" altLang="zh-TW" b="1" dirty="0"/>
              <a:t>，在我的班上，我通常得花好幾個月的時間，讓學生相信「不用成語寫真的不會怎樣」，重新建立信任，並且鼓勵他們盡可能寫出平易直接的描述來。比如與其寫「長髮飄逸」，不如寫「頭髮會掉到湯裡面」；與其說某人「心如刀割」，不如告訴我「他哭到聲音都啞了」。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1478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朱宥勳：不背成語的作文課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997152"/>
          </a:xfrm>
        </p:spPr>
        <p:txBody>
          <a:bodyPr>
            <a:normAutofit fontScale="92500" lnSpcReduction="10000"/>
          </a:bodyPr>
          <a:lstStyle/>
          <a:p>
            <a:r>
              <a:rPr lang="zh-TW" altLang="zh-TW" sz="3500" b="1" dirty="0"/>
              <a:t>我甚至和學生玩過一個遊戲：我們先花一段時間，票選出二十個大家「最常寫在作文裡的詞」，然後在接下來的寫作練習裡，挑戰「不可以出現這二十個詞」。實作的結果頗令人驚艷，在這種「限制」之下，反而讓我們真正探測到學生擁有的字彙量，以及他們對事物的觀察力。爺爺奶奶終於不再只是「慈祥」，老師終於可以「肚子很大」，想上體育課的心情，是比「迫不及待」更嚴重的「想到頭髮快燒起來了」。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0603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朱宥勳：不背成語的作文課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b="1" dirty="0"/>
              <a:t>當然，寫作不是一件可以任意為之的事，在寫作教育的初期階段，我們的責任確實是幫助學生墊下基本功。但這基本功不應該是以純記誦材料為指標，而更應該是「框架」性質的，輔助學生將經驗系統化地落為文字，而不是用幾百年前的、他人的話語，來阻斷他們真實的經驗表達。能用自己的文字完整表達自己，這比背過幾千句成語要有意義多了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94040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1629</Words>
  <Application>Microsoft Office PowerPoint</Application>
  <PresentationFormat>如螢幕大小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成語修辭</vt:lpstr>
      <vt:lpstr>觀察結構</vt:lpstr>
      <vt:lpstr>觀察結構</vt:lpstr>
      <vt:lpstr>觀察結構</vt:lpstr>
      <vt:lpstr>觀察結構</vt:lpstr>
      <vt:lpstr>觀察結構</vt:lpstr>
      <vt:lpstr>其他注意事項</vt:lpstr>
      <vt:lpstr>基測作文11 強記好句子 善用成語修飾 </vt:lpstr>
      <vt:lpstr>基測作文11 強記好句子 善用成語修飾 </vt:lpstr>
      <vt:lpstr>基測作文11 強記好句子 善用成語修飾  </vt:lpstr>
      <vt:lpstr>朱宥勳：不背成語的作文課</vt:lpstr>
      <vt:lpstr>朱宥勳：不背成語的作文課</vt:lpstr>
      <vt:lpstr>朱宥勳：不背成語的作文課</vt:lpstr>
      <vt:lpstr>朱宥勳：不背成語的作文課</vt:lpstr>
      <vt:lpstr>朱宥勳：不背成語的作文課</vt:lpstr>
      <vt:lpstr>朱宥勳：不背成語的作文課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成語修辭</dc:title>
  <dc:creator>User</dc:creator>
  <cp:lastModifiedBy>SkyUser</cp:lastModifiedBy>
  <cp:revision>8</cp:revision>
  <dcterms:created xsi:type="dcterms:W3CDTF">2018-06-13T07:45:34Z</dcterms:created>
  <dcterms:modified xsi:type="dcterms:W3CDTF">2020-05-08T16:02:41Z</dcterms:modified>
</cp:coreProperties>
</file>