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4" r:id="rId2"/>
  </p:sldMasterIdLst>
  <p:notesMasterIdLst>
    <p:notesMasterId r:id="rId64"/>
  </p:notesMasterIdLst>
  <p:sldIdLst>
    <p:sldId id="256" r:id="rId3"/>
    <p:sldId id="345" r:id="rId4"/>
    <p:sldId id="346" r:id="rId5"/>
    <p:sldId id="347" r:id="rId6"/>
    <p:sldId id="349" r:id="rId7"/>
    <p:sldId id="348" r:id="rId8"/>
    <p:sldId id="257" r:id="rId9"/>
    <p:sldId id="264" r:id="rId10"/>
    <p:sldId id="267" r:id="rId11"/>
    <p:sldId id="268" r:id="rId12"/>
    <p:sldId id="269" r:id="rId13"/>
    <p:sldId id="259" r:id="rId14"/>
    <p:sldId id="271" r:id="rId15"/>
    <p:sldId id="270" r:id="rId16"/>
    <p:sldId id="272" r:id="rId17"/>
    <p:sldId id="273" r:id="rId18"/>
    <p:sldId id="279" r:id="rId19"/>
    <p:sldId id="277" r:id="rId20"/>
    <p:sldId id="288" r:id="rId21"/>
    <p:sldId id="281" r:id="rId22"/>
    <p:sldId id="350" r:id="rId23"/>
    <p:sldId id="351" r:id="rId24"/>
    <p:sldId id="303" r:id="rId25"/>
    <p:sldId id="305" r:id="rId26"/>
    <p:sldId id="306" r:id="rId27"/>
    <p:sldId id="307" r:id="rId28"/>
    <p:sldId id="308" r:id="rId29"/>
    <p:sldId id="309" r:id="rId30"/>
    <p:sldId id="310" r:id="rId31"/>
    <p:sldId id="311" r:id="rId32"/>
    <p:sldId id="314" r:id="rId33"/>
    <p:sldId id="316" r:id="rId34"/>
    <p:sldId id="352" r:id="rId35"/>
    <p:sldId id="353" r:id="rId36"/>
    <p:sldId id="318" r:id="rId37"/>
    <p:sldId id="320" r:id="rId38"/>
    <p:sldId id="323" r:id="rId39"/>
    <p:sldId id="354" r:id="rId40"/>
    <p:sldId id="325" r:id="rId41"/>
    <p:sldId id="330" r:id="rId42"/>
    <p:sldId id="329" r:id="rId43"/>
    <p:sldId id="331" r:id="rId44"/>
    <p:sldId id="332" r:id="rId45"/>
    <p:sldId id="358" r:id="rId46"/>
    <p:sldId id="356" r:id="rId47"/>
    <p:sldId id="327" r:id="rId48"/>
    <p:sldId id="357" r:id="rId49"/>
    <p:sldId id="328" r:id="rId50"/>
    <p:sldId id="334" r:id="rId51"/>
    <p:sldId id="359" r:id="rId52"/>
    <p:sldId id="335" r:id="rId53"/>
    <p:sldId id="337" r:id="rId54"/>
    <p:sldId id="360" r:id="rId55"/>
    <p:sldId id="339" r:id="rId56"/>
    <p:sldId id="361" r:id="rId57"/>
    <p:sldId id="340" r:id="rId58"/>
    <p:sldId id="341" r:id="rId59"/>
    <p:sldId id="342" r:id="rId60"/>
    <p:sldId id="343" r:id="rId61"/>
    <p:sldId id="344" r:id="rId62"/>
    <p:sldId id="362" r:id="rId63"/>
  </p:sldIdLst>
  <p:sldSz cx="9906000" cy="6858000" type="A4"/>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5" autoAdjust="0"/>
    <p:restoredTop sz="94660"/>
  </p:normalViewPr>
  <p:slideViewPr>
    <p:cSldViewPr>
      <p:cViewPr varScale="1">
        <p:scale>
          <a:sx n="65" d="100"/>
          <a:sy n="65" d="100"/>
        </p:scale>
        <p:origin x="1302" y="78"/>
      </p:cViewPr>
      <p:guideLst>
        <p:guide orient="horz" pos="2160"/>
        <p:guide pos="3120"/>
      </p:guideLst>
    </p:cSldViewPr>
  </p:slideViewPr>
  <p:notesTextViewPr>
    <p:cViewPr>
      <p:scale>
        <a:sx n="100" d="100"/>
        <a:sy n="100" d="100"/>
      </p:scale>
      <p:origin x="0" y="0"/>
    </p:cViewPr>
  </p:notesTextViewPr>
  <p:notesViewPr>
    <p:cSldViewPr>
      <p:cViewPr varScale="1">
        <p:scale>
          <a:sx n="80" d="100"/>
          <a:sy n="80" d="100"/>
        </p:scale>
        <p:origin x="-197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2447E72A-D913-4DC2-9E0A-E520CE8FCC86}" type="datetimeFigureOut">
              <a:rPr lang="en-US" smtClean="0"/>
              <a:pPr/>
              <a:t>9/9/2017</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A5D78FC6-CE17-4259-A63C-DDFC12E048F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zh-TW" altLang="en-US" noProof="0" dirty="0"/>
          </a:p>
        </p:txBody>
      </p:sp>
      <p:sp>
        <p:nvSpPr>
          <p:cNvPr id="4" name="Slide Number Placeholder 3"/>
          <p:cNvSpPr>
            <a:spLocks noGrp="1"/>
          </p:cNvSpPr>
          <p:nvPr>
            <p:ph type="sldNum" sz="quarter" idx="10"/>
          </p:nvPr>
        </p:nvSpPr>
        <p:spPr/>
        <p:txBody>
          <a:bodyPr/>
          <a:lstStyle/>
          <a:p>
            <a:pPr algn="r" defTabSz="914400">
              <a:buNone/>
            </a:pPr>
            <a:fld id="{A5D78FC6-CE17-4259-A63C-DDFC12E048FC}" type="slidenum">
              <a:rPr lang="en-US" sz="1200" b="0" i="0">
                <a:latin typeface="Calibri"/>
                <a:ea typeface="+mn-ea"/>
                <a:cs typeface="+mn-cs"/>
              </a:rPr>
              <a:pPr algn="r" defTabSz="914400">
                <a:buNone/>
              </a:pPr>
              <a:t>1</a:t>
            </a:fld>
            <a:endParaRPr lang="en-US" sz="1200" b="0" i="0">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pPr marL="0" algn="l" defTabSz="914400">
              <a:buNone/>
            </a:pPr>
            <a:r>
              <a:rPr lang="zh-TW" altLang="en-US" sz="1200" b="0" i="0" dirty="0" smtClean="0">
                <a:solidFill>
                  <a:schemeClr val="tx1"/>
                </a:solidFill>
                <a:latin typeface="Calibri"/>
                <a:ea typeface="新細明體" pitchFamily="18" charset="-120"/>
                <a:cs typeface="+mn-cs"/>
              </a:rPr>
              <a:t>針對班級</a:t>
            </a:r>
            <a:r>
              <a:rPr lang="en-US" altLang="zh-TW" sz="1200" b="0" i="0" dirty="0" smtClean="0">
                <a:solidFill>
                  <a:schemeClr val="tx1"/>
                </a:solidFill>
                <a:latin typeface="Calibri"/>
                <a:ea typeface="新細明體" pitchFamily="18" charset="-120"/>
                <a:cs typeface="+mn-cs"/>
              </a:rPr>
              <a:t>/</a:t>
            </a:r>
            <a:r>
              <a:rPr lang="zh-TW" altLang="en-US" sz="1200" b="0" i="0" dirty="0" smtClean="0">
                <a:solidFill>
                  <a:schemeClr val="tx1"/>
                </a:solidFill>
                <a:latin typeface="Calibri"/>
                <a:ea typeface="新細明體" pitchFamily="18" charset="-120"/>
                <a:cs typeface="+mn-cs"/>
              </a:rPr>
              <a:t>專案所需的初級</a:t>
            </a:r>
            <a:r>
              <a:rPr lang="zh-TW" altLang="en-US" sz="1200" b="0" i="0" baseline="0" dirty="0" smtClean="0">
                <a:solidFill>
                  <a:schemeClr val="tx1"/>
                </a:solidFill>
                <a:latin typeface="Calibri"/>
                <a:ea typeface="新細明體" pitchFamily="18" charset="-120"/>
                <a:cs typeface="+mn-cs"/>
              </a:rPr>
              <a:t>課</a:t>
            </a:r>
            <a:r>
              <a:rPr lang="zh-TW" altLang="en-US" sz="1200" b="0" i="0" dirty="0" smtClean="0">
                <a:solidFill>
                  <a:schemeClr val="tx1"/>
                </a:solidFill>
                <a:latin typeface="Calibri"/>
                <a:ea typeface="新細明體" pitchFamily="18" charset="-120"/>
                <a:cs typeface="+mn-cs"/>
              </a:rPr>
              <a:t>程詳細資料</a:t>
            </a:r>
            <a:r>
              <a:rPr lang="zh-TW" altLang="en-US" sz="1200" b="0" i="0" baseline="0" dirty="0" smtClean="0">
                <a:solidFill>
                  <a:schemeClr val="tx1"/>
                </a:solidFill>
                <a:latin typeface="Calibri"/>
                <a:ea typeface="新細明體" pitchFamily="18" charset="-120"/>
                <a:cs typeface="+mn-cs"/>
              </a:rPr>
              <a:t>及 </a:t>
            </a:r>
            <a:r>
              <a:rPr lang="en-US" altLang="zh-TW" sz="1200" b="0" i="0" baseline="0" dirty="0" smtClean="0">
                <a:solidFill>
                  <a:schemeClr val="tx1"/>
                </a:solidFill>
                <a:latin typeface="Calibri"/>
                <a:ea typeface="新細明體" pitchFamily="18" charset="-120"/>
                <a:cs typeface="+mn-cs"/>
              </a:rPr>
              <a:t>(</a:t>
            </a:r>
            <a:r>
              <a:rPr lang="zh-TW" altLang="en-US" sz="1200" b="0" i="0" baseline="0" dirty="0" smtClean="0">
                <a:solidFill>
                  <a:schemeClr val="tx1"/>
                </a:solidFill>
                <a:latin typeface="Calibri"/>
                <a:ea typeface="新細明體" pitchFamily="18" charset="-120"/>
                <a:cs typeface="+mn-cs"/>
              </a:rPr>
              <a:t>或</a:t>
            </a:r>
            <a:r>
              <a:rPr lang="en-US" altLang="zh-TW" sz="1200" b="0" i="0" baseline="0" dirty="0" smtClean="0">
                <a:solidFill>
                  <a:schemeClr val="tx1"/>
                </a:solidFill>
                <a:latin typeface="Calibri"/>
                <a:ea typeface="新細明體" pitchFamily="18" charset="-120"/>
                <a:cs typeface="+mn-cs"/>
              </a:rPr>
              <a:t>) </a:t>
            </a:r>
            <a:r>
              <a:rPr lang="zh-TW" altLang="en-US" sz="1200" b="0" i="0" baseline="0" dirty="0" smtClean="0">
                <a:solidFill>
                  <a:schemeClr val="tx1"/>
                </a:solidFill>
                <a:latin typeface="Calibri"/>
                <a:ea typeface="新細明體" pitchFamily="18" charset="-120"/>
                <a:cs typeface="+mn-cs"/>
              </a:rPr>
              <a:t>書籍</a:t>
            </a:r>
            <a:r>
              <a:rPr lang="en-US" altLang="zh-TW" sz="1200" b="0" i="0" baseline="0" dirty="0" smtClean="0">
                <a:solidFill>
                  <a:schemeClr val="tx1"/>
                </a:solidFill>
                <a:latin typeface="Calibri"/>
                <a:ea typeface="新細明體" pitchFamily="18" charset="-120"/>
                <a:cs typeface="+mn-cs"/>
              </a:rPr>
              <a:t>/</a:t>
            </a:r>
            <a:r>
              <a:rPr lang="zh-TW" altLang="en-US" sz="1200" b="0" i="0" baseline="0" dirty="0" smtClean="0">
                <a:solidFill>
                  <a:schemeClr val="tx1"/>
                </a:solidFill>
                <a:latin typeface="Calibri"/>
                <a:ea typeface="新細明體" pitchFamily="18" charset="-120"/>
                <a:cs typeface="+mn-cs"/>
              </a:rPr>
              <a:t>教材。</a:t>
            </a:r>
            <a:endParaRPr lang="zh-TW" altLang="en-US" sz="1200" b="0" i="0" baseline="0" dirty="0">
              <a:solidFill>
                <a:schemeClr val="tx1"/>
              </a:solidFill>
              <a:latin typeface="Calibri"/>
              <a:ea typeface="新細明體" pitchFamily="18" charset="-120"/>
              <a:cs typeface="+mn-cs"/>
            </a:endParaRPr>
          </a:p>
        </p:txBody>
      </p:sp>
      <p:sp>
        <p:nvSpPr>
          <p:cNvPr id="4" name="Slide Number Placeholder 3"/>
          <p:cNvSpPr>
            <a:spLocks noGrp="1"/>
          </p:cNvSpPr>
          <p:nvPr>
            <p:ph type="sldNum" sz="quarter" idx="10"/>
          </p:nvPr>
        </p:nvSpPr>
        <p:spPr/>
        <p:txBody>
          <a:bodyPr/>
          <a:lstStyle/>
          <a:p>
            <a:pPr algn="r" defTabSz="914400">
              <a:buNone/>
            </a:pPr>
            <a:fld id="{A5D78FC6-CE17-4259-A63C-DDFC12E048FC}" type="slidenum">
              <a:rPr lang="en-US" sz="1200" b="0" i="0">
                <a:latin typeface="Calibri"/>
                <a:ea typeface="+mn-ea"/>
                <a:cs typeface="+mn-cs"/>
              </a:rPr>
              <a:pPr algn="r" defTabSz="914400">
                <a:buNone/>
              </a:pPr>
              <a:t>7</a:t>
            </a:fld>
            <a:endParaRPr lang="en-US" sz="1200" b="0" i="0">
              <a:latin typeface="Calibri"/>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pPr marL="0" algn="l" defTabSz="914400">
              <a:buNone/>
            </a:pPr>
            <a:r>
              <a:rPr lang="zh-TW" altLang="en-US" sz="1200" b="0" i="0" dirty="0" smtClean="0">
                <a:solidFill>
                  <a:schemeClr val="tx1"/>
                </a:solidFill>
                <a:latin typeface="Calibri"/>
                <a:ea typeface="新細明體" pitchFamily="18" charset="-120"/>
                <a:cs typeface="+mn-cs"/>
              </a:rPr>
              <a:t>針對選擇性的時段</a:t>
            </a:r>
            <a:r>
              <a:rPr lang="en-US" altLang="zh-TW" sz="1200" b="0" i="0" dirty="0" smtClean="0">
                <a:solidFill>
                  <a:schemeClr val="tx1"/>
                </a:solidFill>
                <a:latin typeface="Calibri"/>
                <a:ea typeface="新細明體" pitchFamily="18" charset="-120"/>
                <a:cs typeface="+mn-cs"/>
              </a:rPr>
              <a:t>/</a:t>
            </a:r>
            <a:r>
              <a:rPr lang="zh-TW" altLang="en-US" sz="1200" b="0" i="0" dirty="0" smtClean="0">
                <a:solidFill>
                  <a:schemeClr val="tx1"/>
                </a:solidFill>
                <a:latin typeface="Calibri"/>
                <a:ea typeface="新細明體" pitchFamily="18" charset="-120"/>
                <a:cs typeface="+mn-cs"/>
              </a:rPr>
              <a:t>目標而設計的時間表。 </a:t>
            </a:r>
            <a:endParaRPr lang="zh-TW" altLang="en-US" sz="1200" b="0" i="0" dirty="0">
              <a:solidFill>
                <a:schemeClr val="tx1"/>
              </a:solidFill>
              <a:latin typeface="Calibri"/>
              <a:ea typeface="新細明體" pitchFamily="18" charset="-120"/>
              <a:cs typeface="+mn-cs"/>
            </a:endParaRPr>
          </a:p>
        </p:txBody>
      </p:sp>
      <p:sp>
        <p:nvSpPr>
          <p:cNvPr id="4" name="Slide Number Placeholder 3"/>
          <p:cNvSpPr>
            <a:spLocks noGrp="1"/>
          </p:cNvSpPr>
          <p:nvPr>
            <p:ph type="sldNum" sz="quarter" idx="10"/>
          </p:nvPr>
        </p:nvSpPr>
        <p:spPr/>
        <p:txBody>
          <a:bodyPr/>
          <a:lstStyle/>
          <a:p>
            <a:pPr algn="r" defTabSz="914400">
              <a:buNone/>
            </a:pPr>
            <a:fld id="{A5D78FC6-CE17-4259-A63C-DDFC12E048FC}" type="slidenum">
              <a:rPr lang="en-US" altLang="zh-TW" sz="1200" b="0" i="0" smtClean="0">
                <a:latin typeface="Calibri"/>
                <a:ea typeface="新細明體" pitchFamily="18" charset="-120"/>
                <a:cs typeface="+mn-cs"/>
              </a:rPr>
              <a:pPr algn="r" defTabSz="914400">
                <a:buNone/>
              </a:pPr>
              <a:t>8</a:t>
            </a:fld>
            <a:endParaRPr lang="zh-TW" altLang="en-US" sz="1200" b="0" i="0">
              <a:latin typeface="Calibri"/>
              <a:ea typeface="新細明體" pitchFamily="18" charset="-12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pPr marL="0" algn="l" defTabSz="914400">
              <a:buNone/>
            </a:pPr>
            <a:r>
              <a:rPr lang="zh-TW" altLang="en-US" sz="1200" b="0" i="0" dirty="0" smtClean="0">
                <a:solidFill>
                  <a:schemeClr val="tx1"/>
                </a:solidFill>
                <a:latin typeface="Calibri"/>
                <a:ea typeface="新細明體" pitchFamily="18" charset="-120"/>
                <a:cs typeface="+mn-cs"/>
              </a:rPr>
              <a:t>簡介備註。</a:t>
            </a:r>
            <a:endParaRPr lang="zh-TW" altLang="en-US" sz="1200" b="0" i="0" dirty="0">
              <a:solidFill>
                <a:schemeClr val="tx1"/>
              </a:solidFill>
              <a:latin typeface="Calibri"/>
              <a:ea typeface="新細明體" pitchFamily="18" charset="-120"/>
              <a:cs typeface="+mn-cs"/>
            </a:endParaRPr>
          </a:p>
        </p:txBody>
      </p:sp>
      <p:sp>
        <p:nvSpPr>
          <p:cNvPr id="4" name="Slide Number Placeholder 3"/>
          <p:cNvSpPr>
            <a:spLocks noGrp="1"/>
          </p:cNvSpPr>
          <p:nvPr>
            <p:ph type="sldNum" sz="quarter" idx="10"/>
          </p:nvPr>
        </p:nvSpPr>
        <p:spPr/>
        <p:txBody>
          <a:bodyPr/>
          <a:lstStyle/>
          <a:p>
            <a:pPr algn="r" defTabSz="914400">
              <a:buNone/>
            </a:pPr>
            <a:fld id="{A5D78FC6-CE17-4259-A63C-DDFC12E048FC}" type="slidenum">
              <a:rPr lang="en-US" altLang="zh-TW" sz="1200" b="0" i="0" smtClean="0">
                <a:latin typeface="Calibri"/>
                <a:ea typeface="新細明體" pitchFamily="18" charset="-120"/>
                <a:cs typeface="+mn-cs"/>
              </a:rPr>
              <a:pPr algn="r" defTabSz="914400">
                <a:buNone/>
              </a:pPr>
              <a:t>9</a:t>
            </a:fld>
            <a:endParaRPr lang="zh-TW" altLang="en-US" sz="1200" b="0" i="0">
              <a:latin typeface="Calibri"/>
              <a:ea typeface="新細明體" pitchFamily="18" charset="-12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pPr marL="0" algn="l" defTabSz="914400">
              <a:buNone/>
            </a:pPr>
            <a:r>
              <a:rPr lang="zh-TW" altLang="en-US" sz="1200" b="0" i="0" dirty="0" smtClean="0">
                <a:solidFill>
                  <a:schemeClr val="tx1"/>
                </a:solidFill>
                <a:latin typeface="Calibri"/>
                <a:ea typeface="新細明體" pitchFamily="18" charset="-120"/>
                <a:cs typeface="+mn-cs"/>
              </a:rPr>
              <a:t>目標</a:t>
            </a:r>
            <a:r>
              <a:rPr lang="zh-TW" altLang="en-US" sz="1200" b="0" i="0" baseline="0" dirty="0" smtClean="0">
                <a:solidFill>
                  <a:schemeClr val="tx1"/>
                </a:solidFill>
                <a:latin typeface="Calibri"/>
                <a:ea typeface="新細明體" pitchFamily="18" charset="-120"/>
                <a:cs typeface="+mn-cs"/>
              </a:rPr>
              <a:t>要教導的內容以及預期的結果及 </a:t>
            </a:r>
            <a:r>
              <a:rPr lang="en-US" altLang="zh-TW" sz="1200" b="0" i="0" baseline="0" dirty="0" smtClean="0">
                <a:solidFill>
                  <a:schemeClr val="tx1"/>
                </a:solidFill>
                <a:latin typeface="Calibri"/>
                <a:ea typeface="新細明體" pitchFamily="18" charset="-120"/>
                <a:cs typeface="+mn-cs"/>
              </a:rPr>
              <a:t>(</a:t>
            </a:r>
            <a:r>
              <a:rPr lang="zh-TW" altLang="en-US" sz="1200" b="0" i="0" baseline="0" dirty="0" smtClean="0">
                <a:solidFill>
                  <a:schemeClr val="tx1"/>
                </a:solidFill>
                <a:latin typeface="Calibri"/>
                <a:ea typeface="新細明體" pitchFamily="18" charset="-120"/>
                <a:cs typeface="+mn-cs"/>
              </a:rPr>
              <a:t>或</a:t>
            </a:r>
            <a:r>
              <a:rPr lang="en-US" altLang="zh-TW" sz="1200" b="0" i="0" baseline="0" dirty="0" smtClean="0">
                <a:solidFill>
                  <a:schemeClr val="tx1"/>
                </a:solidFill>
                <a:latin typeface="Calibri"/>
                <a:ea typeface="新細明體" pitchFamily="18" charset="-120"/>
                <a:cs typeface="+mn-cs"/>
              </a:rPr>
              <a:t>) </a:t>
            </a:r>
            <a:r>
              <a:rPr lang="zh-TW" altLang="en-US" sz="1200" b="0" i="0" baseline="0" dirty="0" smtClean="0">
                <a:solidFill>
                  <a:schemeClr val="tx1"/>
                </a:solidFill>
                <a:latin typeface="Calibri"/>
                <a:ea typeface="新細明體" pitchFamily="18" charset="-120"/>
                <a:cs typeface="+mn-cs"/>
              </a:rPr>
              <a:t>從學習中開發的技能。 </a:t>
            </a:r>
            <a:endParaRPr lang="zh-TW" altLang="en-US" sz="1200" b="0" i="0" baseline="0" dirty="0">
              <a:solidFill>
                <a:schemeClr val="tx1"/>
              </a:solidFill>
              <a:latin typeface="Calibri"/>
              <a:ea typeface="新細明體" pitchFamily="18" charset="-120"/>
              <a:cs typeface="+mn-cs"/>
            </a:endParaRPr>
          </a:p>
        </p:txBody>
      </p:sp>
      <p:sp>
        <p:nvSpPr>
          <p:cNvPr id="4" name="Slide Number Placeholder 3"/>
          <p:cNvSpPr>
            <a:spLocks noGrp="1"/>
          </p:cNvSpPr>
          <p:nvPr>
            <p:ph type="sldNum" sz="quarter" idx="10"/>
          </p:nvPr>
        </p:nvSpPr>
        <p:spPr/>
        <p:txBody>
          <a:bodyPr/>
          <a:lstStyle/>
          <a:p>
            <a:pPr algn="r" defTabSz="914400">
              <a:buNone/>
            </a:pPr>
            <a:fld id="{A5D78FC6-CE17-4259-A63C-DDFC12E048FC}" type="slidenum">
              <a:rPr lang="en-US" altLang="zh-TW" sz="1200" b="0" i="0" smtClean="0">
                <a:latin typeface="Calibri"/>
                <a:ea typeface="新細明體" pitchFamily="18" charset="-120"/>
                <a:cs typeface="+mn-cs"/>
              </a:rPr>
              <a:pPr algn="r" defTabSz="914400">
                <a:buNone/>
              </a:pPr>
              <a:t>10</a:t>
            </a:fld>
            <a:endParaRPr lang="zh-TW" altLang="en-US" sz="1200" b="0" i="0">
              <a:latin typeface="Calibri"/>
              <a:ea typeface="新細明體" pitchFamily="18" charset="-12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pPr marL="0" algn="l" defTabSz="914400">
              <a:buNone/>
            </a:pPr>
            <a:r>
              <a:rPr lang="zh-TW" altLang="en-US" sz="1200" b="0" i="0" smtClean="0">
                <a:solidFill>
                  <a:schemeClr val="tx1"/>
                </a:solidFill>
                <a:latin typeface="Calibri"/>
                <a:ea typeface="新細明體" pitchFamily="18" charset="-120"/>
                <a:cs typeface="+mn-cs"/>
              </a:rPr>
              <a:t>程序及步驟的清單，</a:t>
            </a:r>
            <a:r>
              <a:rPr lang="zh-TW" altLang="en-US" sz="1200" b="0" i="0" baseline="0" smtClean="0">
                <a:solidFill>
                  <a:schemeClr val="tx1"/>
                </a:solidFill>
                <a:latin typeface="Calibri"/>
                <a:ea typeface="新細明體" pitchFamily="18" charset="-120"/>
                <a:cs typeface="+mn-cs"/>
              </a:rPr>
              <a:t>或含媒體的教學投影片。</a:t>
            </a:r>
            <a:endParaRPr lang="zh-TW" altLang="en-US" sz="1200" b="0" i="0" baseline="0">
              <a:solidFill>
                <a:schemeClr val="tx1"/>
              </a:solidFill>
              <a:latin typeface="Calibri"/>
              <a:ea typeface="新細明體" pitchFamily="18" charset="-120"/>
              <a:cs typeface="+mn-cs"/>
            </a:endParaRPr>
          </a:p>
        </p:txBody>
      </p:sp>
      <p:sp>
        <p:nvSpPr>
          <p:cNvPr id="4" name="Slide Number Placeholder 3"/>
          <p:cNvSpPr>
            <a:spLocks noGrp="1"/>
          </p:cNvSpPr>
          <p:nvPr>
            <p:ph type="sldNum" sz="quarter" idx="10"/>
          </p:nvPr>
        </p:nvSpPr>
        <p:spPr/>
        <p:txBody>
          <a:bodyPr/>
          <a:lstStyle/>
          <a:p>
            <a:pPr algn="r" defTabSz="914400">
              <a:buNone/>
            </a:pPr>
            <a:fld id="{A5D78FC6-CE17-4259-A63C-DDFC12E048FC}" type="slidenum">
              <a:rPr lang="en-US" altLang="zh-TW" sz="1200" b="0" i="0" smtClean="0">
                <a:latin typeface="Calibri"/>
                <a:ea typeface="新細明體" pitchFamily="18" charset="-120"/>
                <a:cs typeface="+mn-cs"/>
              </a:rPr>
              <a:pPr algn="r" defTabSz="914400">
                <a:buNone/>
              </a:pPr>
              <a:t>12</a:t>
            </a:fld>
            <a:endParaRPr lang="zh-TW" altLang="en-US" sz="1200" b="0" i="0">
              <a:latin typeface="Calibri"/>
              <a:ea typeface="新細明體" pitchFamily="18" charset="-12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B56EFD-17D0-4505-ABF5-B6D55991FB56}" type="slidenum">
              <a:rPr lang="en-US" altLang="zh-TW"/>
              <a:pPr/>
              <a:t>23</a:t>
            </a:fld>
            <a:endParaRPr lang="en-US" altLang="zh-TW"/>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D0BA7D-F6C0-4454-9E97-2E7F649C076A}" type="slidenum">
              <a:rPr lang="en-US" altLang="zh-TW"/>
              <a:pPr/>
              <a:t>24</a:t>
            </a:fld>
            <a:endParaRPr lang="en-US" altLang="zh-TW"/>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C8C33F-CBBC-4EE0-8E00-9E01E845C8B6}" type="slidenum">
              <a:rPr lang="en-US" altLang="zh-TW"/>
              <a:pPr/>
              <a:t>25</a:t>
            </a:fld>
            <a:endParaRPr lang="en-US" altLang="zh-TW"/>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F0CA28-E1A0-403F-B111-3D887A946C47}" type="slidenum">
              <a:rPr lang="en-US" altLang="zh-TW"/>
              <a:pPr/>
              <a:t>26</a:t>
            </a:fld>
            <a:endParaRPr lang="en-US" altLang="zh-TW"/>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842A89-B5BF-44BC-9F20-F2ACD3791C3E}" type="slidenum">
              <a:rPr lang="en-US" altLang="zh-TW"/>
              <a:pPr/>
              <a:t>27</a:t>
            </a:fld>
            <a:endParaRPr lang="en-US" altLang="zh-TW"/>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B33130-6E0B-4277-BA51-4B44DC1A7E3D}" type="slidenum">
              <a:rPr lang="en-US" altLang="zh-TW"/>
              <a:pPr/>
              <a:t>28</a:t>
            </a:fld>
            <a:endParaRPr lang="en-US" altLang="zh-TW"/>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D1417A-F64E-4BC1-9AF8-22957CE78892}" type="slidenum">
              <a:rPr lang="en-US" altLang="zh-TW"/>
              <a:pPr/>
              <a:t>29</a:t>
            </a:fld>
            <a:endParaRPr lang="en-US" altLang="zh-TW"/>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11628C-8C90-44AA-ABB9-710279D3D2B1}" type="slidenum">
              <a:rPr lang="en-US" altLang="zh-TW"/>
              <a:pPr/>
              <a:t>30</a:t>
            </a:fld>
            <a:endParaRPr lang="en-US" altLang="zh-TW"/>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44DE5E-FE83-41FA-BD92-D44C56A94E1A}" type="slidenum">
              <a:rPr lang="en-US" altLang="zh-TW"/>
              <a:pPr/>
              <a:t>31</a:t>
            </a:fld>
            <a:endParaRPr lang="en-US" altLang="zh-TW"/>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A3E440-0105-4B1F-9FBB-51281381F6FB}" type="slidenum">
              <a:rPr lang="en-US" altLang="zh-TW"/>
              <a:pPr/>
              <a:t>32</a:t>
            </a:fld>
            <a:endParaRPr lang="en-US" altLang="zh-TW"/>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D22E5-0F1F-4B90-B0AF-664BAC3C722C}" type="slidenum">
              <a:rPr lang="en-US" altLang="zh-TW"/>
              <a:pPr/>
              <a:t>35</a:t>
            </a:fld>
            <a:endParaRPr lang="en-US" altLang="zh-TW"/>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4F24FE-441B-49D3-8F4E-2B9C47F06917}" type="slidenum">
              <a:rPr lang="en-US" altLang="zh-TW"/>
              <a:pPr/>
              <a:t>36</a:t>
            </a:fld>
            <a:endParaRPr lang="en-US" altLang="zh-TW"/>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D37F57-9B65-44A6-BB22-CE3D6642DF12}" type="slidenum">
              <a:rPr lang="en-US" altLang="zh-TW"/>
              <a:pPr/>
              <a:t>37</a:t>
            </a:fld>
            <a:endParaRPr lang="en-US" altLang="zh-TW"/>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D37F57-9B65-44A6-BB22-CE3D6642DF12}" type="slidenum">
              <a:rPr lang="en-US" altLang="zh-TW"/>
              <a:pPr/>
              <a:t>38</a:t>
            </a:fld>
            <a:endParaRPr lang="en-US" altLang="zh-TW"/>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zh-TW" altLang="zh-TW"/>
          </a:p>
        </p:txBody>
      </p:sp>
    </p:spTree>
    <p:extLst>
      <p:ext uri="{BB962C8B-B14F-4D97-AF65-F5344CB8AC3E}">
        <p14:creationId xmlns:p14="http://schemas.microsoft.com/office/powerpoint/2010/main" val="2860435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3A3EDE-62B1-4BEC-B915-2C2A44DEFC0B}" type="slidenum">
              <a:rPr lang="en-US" altLang="zh-TW"/>
              <a:pPr/>
              <a:t>39</a:t>
            </a:fld>
            <a:endParaRPr lang="en-US" altLang="zh-TW"/>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E3A0AA-E537-410A-85F7-4BFE5A4BFAF1}" type="slidenum">
              <a:rPr lang="en-US" altLang="zh-TW"/>
              <a:pPr/>
              <a:t>40</a:t>
            </a:fld>
            <a:endParaRPr lang="en-US" altLang="zh-TW"/>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E1E4A8-D34C-4313-9E65-1E6CEF56D9C6}" type="slidenum">
              <a:rPr lang="en-US" altLang="zh-TW"/>
              <a:pPr/>
              <a:t>41</a:t>
            </a:fld>
            <a:endParaRPr lang="en-US" altLang="zh-TW"/>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F1F479-1DA2-4E55-A5AD-3A0353696DA8}" type="slidenum">
              <a:rPr lang="en-US" altLang="zh-TW"/>
              <a:pPr/>
              <a:t>42</a:t>
            </a:fld>
            <a:endParaRPr lang="en-US" altLang="zh-TW"/>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0BE887-28D4-4AD4-8E65-7699F49C774F}" type="slidenum">
              <a:rPr lang="en-US" altLang="zh-TW"/>
              <a:pPr/>
              <a:t>43</a:t>
            </a:fld>
            <a:endParaRPr lang="en-US" altLang="zh-TW"/>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3DA87-F820-4C04-A982-AB50E19B59BF}" type="slidenum">
              <a:rPr lang="en-US" altLang="zh-TW"/>
              <a:pPr/>
              <a:t>46</a:t>
            </a:fld>
            <a:endParaRPr lang="en-US" altLang="zh-TW"/>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3DA87-F820-4C04-A982-AB50E19B59BF}" type="slidenum">
              <a:rPr lang="en-US" altLang="zh-TW"/>
              <a:pPr/>
              <a:t>47</a:t>
            </a:fld>
            <a:endParaRPr lang="en-US" altLang="zh-TW"/>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zh-TW" altLang="zh-TW"/>
          </a:p>
        </p:txBody>
      </p:sp>
    </p:spTree>
    <p:extLst>
      <p:ext uri="{BB962C8B-B14F-4D97-AF65-F5344CB8AC3E}">
        <p14:creationId xmlns:p14="http://schemas.microsoft.com/office/powerpoint/2010/main" val="369678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E402B8-8536-4D0B-B739-C0861A0C45EF}" type="slidenum">
              <a:rPr lang="en-US" altLang="zh-TW"/>
              <a:pPr/>
              <a:t>48</a:t>
            </a:fld>
            <a:endParaRPr lang="en-US" altLang="zh-TW"/>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01AECE-7EA3-4718-A79E-89C8534AA320}" type="slidenum">
              <a:rPr lang="en-US" altLang="zh-TW"/>
              <a:pPr/>
              <a:t>49</a:t>
            </a:fld>
            <a:endParaRPr lang="en-US" altLang="zh-TW"/>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01AECE-7EA3-4718-A79E-89C8534AA320}" type="slidenum">
              <a:rPr lang="en-US" altLang="zh-TW"/>
              <a:pPr/>
              <a:t>50</a:t>
            </a:fld>
            <a:endParaRPr lang="en-US" altLang="zh-TW"/>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zh-TW" altLang="zh-TW"/>
          </a:p>
        </p:txBody>
      </p:sp>
    </p:spTree>
    <p:extLst>
      <p:ext uri="{BB962C8B-B14F-4D97-AF65-F5344CB8AC3E}">
        <p14:creationId xmlns:p14="http://schemas.microsoft.com/office/powerpoint/2010/main" val="1435177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A2AA7C-2D38-474E-9ECE-1114B7F4429C}" type="slidenum">
              <a:rPr lang="en-US" altLang="zh-TW"/>
              <a:pPr/>
              <a:t>51</a:t>
            </a:fld>
            <a:endParaRPr lang="en-US" altLang="zh-TW"/>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83AE0A-9A86-48E5-873F-374587DFBDCF}" type="slidenum">
              <a:rPr lang="en-US" altLang="zh-TW"/>
              <a:pPr/>
              <a:t>52</a:t>
            </a:fld>
            <a:endParaRPr lang="en-US" altLang="zh-TW"/>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83AE0A-9A86-48E5-873F-374587DFBDCF}" type="slidenum">
              <a:rPr lang="en-US" altLang="zh-TW"/>
              <a:pPr/>
              <a:t>53</a:t>
            </a:fld>
            <a:endParaRPr lang="en-US" altLang="zh-TW"/>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zh-TW" altLang="zh-TW"/>
          </a:p>
        </p:txBody>
      </p:sp>
    </p:spTree>
    <p:extLst>
      <p:ext uri="{BB962C8B-B14F-4D97-AF65-F5344CB8AC3E}">
        <p14:creationId xmlns:p14="http://schemas.microsoft.com/office/powerpoint/2010/main" val="12602840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0E31BD-09BB-4069-8416-6C5477B75C2E}" type="slidenum">
              <a:rPr lang="en-US" altLang="zh-TW"/>
              <a:pPr/>
              <a:t>54</a:t>
            </a:fld>
            <a:endParaRPr lang="en-US" altLang="zh-TW"/>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0E31BD-09BB-4069-8416-6C5477B75C2E}" type="slidenum">
              <a:rPr lang="en-US" altLang="zh-TW"/>
              <a:pPr/>
              <a:t>55</a:t>
            </a:fld>
            <a:endParaRPr lang="en-US" altLang="zh-TW"/>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zh-TW" altLang="zh-TW"/>
          </a:p>
        </p:txBody>
      </p:sp>
    </p:spTree>
    <p:extLst>
      <p:ext uri="{BB962C8B-B14F-4D97-AF65-F5344CB8AC3E}">
        <p14:creationId xmlns:p14="http://schemas.microsoft.com/office/powerpoint/2010/main" val="21374791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53EA84-9F0A-4CED-AEB1-5BCD41595E8D}" type="slidenum">
              <a:rPr lang="en-US" altLang="zh-TW"/>
              <a:pPr/>
              <a:t>56</a:t>
            </a:fld>
            <a:endParaRPr lang="en-US" altLang="zh-TW"/>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26DB17-AC0F-4BB0-88F0-71DAAC1B6E00}" type="slidenum">
              <a:rPr lang="en-US" altLang="zh-TW"/>
              <a:pPr/>
              <a:t>57</a:t>
            </a:fld>
            <a:endParaRPr lang="en-US" altLang="zh-TW"/>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018D33-6109-42E0-BF88-9DB9273CD73D}" type="slidenum">
              <a:rPr lang="en-US" altLang="zh-TW"/>
              <a:pPr/>
              <a:t>58</a:t>
            </a:fld>
            <a:endParaRPr lang="en-US" altLang="zh-TW"/>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E54C80-9502-4F5B-BD5C-0E3C732F5C0E}" type="slidenum">
              <a:rPr lang="en-US" altLang="zh-TW"/>
              <a:pPr/>
              <a:t>59</a:t>
            </a:fld>
            <a:endParaRPr lang="en-US" altLang="zh-TW"/>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zh-TW" altLang="zh-TW"/>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DD3959-DC9A-471D-84F1-C7E28470B450}" type="slidenum">
              <a:rPr lang="en-US" altLang="zh-TW"/>
              <a:pPr/>
              <a:t>60</a:t>
            </a:fld>
            <a:endParaRPr lang="en-US" altLang="zh-TW"/>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zh-TW" altLang="zh-TW"/>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blipFill dpi="0" rotWithShape="1">
          <a:blip r:embed="rId2" cstate="print">
            <a:duotone>
              <a:schemeClr val="bg2">
                <a:shade val="45000"/>
                <a:satMod val="135000"/>
              </a:schemeClr>
              <a:prstClr val="white"/>
            </a:duotone>
            <a:lum/>
          </a:blip>
          <a:srcRect/>
          <a:stretch>
            <a:fillRect r="-20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906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906" y="6053328"/>
            <a:ext cx="2436876"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555748" y="6044184"/>
            <a:ext cx="73502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559050" y="4038600"/>
            <a:ext cx="7016750" cy="1828800"/>
          </a:xfrm>
        </p:spPr>
        <p:txBody>
          <a:bodyPr anchor="b"/>
          <a:lstStyle>
            <a:lvl1pPr>
              <a:defRPr cap="all" baseline="0"/>
            </a:lvl1pPr>
          </a:lstStyle>
          <a:p>
            <a:r>
              <a:rPr lang="zh-TW" altLang="en-US" smtClean="0"/>
              <a:t>按一下以編輯母片標題樣式</a:t>
            </a:r>
            <a:endParaRPr lang="en-US" dirty="0"/>
          </a:p>
        </p:txBody>
      </p:sp>
      <p:sp>
        <p:nvSpPr>
          <p:cNvPr id="9" name="Subtitle 8"/>
          <p:cNvSpPr>
            <a:spLocks noGrp="1"/>
          </p:cNvSpPr>
          <p:nvPr>
            <p:ph type="subTitle" idx="1"/>
          </p:nvPr>
        </p:nvSpPr>
        <p:spPr>
          <a:xfrm>
            <a:off x="2559050" y="6050037"/>
            <a:ext cx="72644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smtClean="0"/>
              <a:t>按一下以編輯母片副標題樣式</a:t>
            </a:r>
            <a:endParaRPr lang="en-US" dirty="0"/>
          </a:p>
        </p:txBody>
      </p:sp>
      <p:sp>
        <p:nvSpPr>
          <p:cNvPr id="28" name="Date Placeholder 27"/>
          <p:cNvSpPr>
            <a:spLocks noGrp="1"/>
          </p:cNvSpPr>
          <p:nvPr>
            <p:ph type="dt" sz="half" idx="10"/>
          </p:nvPr>
        </p:nvSpPr>
        <p:spPr>
          <a:xfrm>
            <a:off x="82550" y="6068699"/>
            <a:ext cx="2228850" cy="685800"/>
          </a:xfrm>
        </p:spPr>
        <p:txBody>
          <a:bodyPr>
            <a:noAutofit/>
          </a:bodyPr>
          <a:lstStyle>
            <a:lvl1pPr algn="ctr">
              <a:defRPr sz="2000">
                <a:solidFill>
                  <a:srgbClr val="FFFFFF"/>
                </a:solidFill>
              </a:defRPr>
            </a:lvl1pPr>
          </a:lstStyle>
          <a:p>
            <a:pPr algn="ctr"/>
            <a:fld id="{743653DA-8BF4-4869-96FE-9BCF43372D46}" type="datetime8">
              <a:rPr lang="en-US" smtClean="0"/>
              <a:pPr algn="ctr"/>
              <a:t>9/9/2017 8:55 PM</a:t>
            </a:fld>
            <a:endParaRPr lang="en-US" sz="2000" dirty="0">
              <a:solidFill>
                <a:srgbClr val="FFFFFF"/>
              </a:solidFill>
            </a:endParaRPr>
          </a:p>
        </p:txBody>
      </p:sp>
      <p:sp>
        <p:nvSpPr>
          <p:cNvPr id="17" name="Footer Placeholder 16"/>
          <p:cNvSpPr>
            <a:spLocks noGrp="1"/>
          </p:cNvSpPr>
          <p:nvPr>
            <p:ph type="ftr" sz="quarter" idx="11"/>
          </p:nvPr>
        </p:nvSpPr>
        <p:spPr>
          <a:xfrm>
            <a:off x="2259176" y="236539"/>
            <a:ext cx="6356350" cy="365125"/>
          </a:xfrm>
        </p:spPr>
        <p:txBody>
          <a:bodyPr/>
          <a:lstStyle>
            <a:lvl1pPr algn="r">
              <a:defRPr>
                <a:solidFill>
                  <a:schemeClr val="tx2"/>
                </a:solidFill>
              </a:defRPr>
            </a:lvl1pPr>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667750" y="228600"/>
            <a:ext cx="90805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63702" y="228600"/>
            <a:ext cx="8832850" cy="990600"/>
          </a:xfrm>
        </p:spPr>
        <p:txBody>
          <a:bodyPr/>
          <a:lstStyle/>
          <a:p>
            <a:r>
              <a:rPr lang="zh-TW" altLang="en-US" smtClean="0"/>
              <a:t>按一下以編輯母片標題樣式</a:t>
            </a:r>
            <a:endParaRPr lang="en-US" dirty="0"/>
          </a:p>
        </p:txBody>
      </p:sp>
      <p:sp>
        <p:nvSpPr>
          <p:cNvPr id="4" name="Date Placeholder 3"/>
          <p:cNvSpPr>
            <a:spLocks noGrp="1"/>
          </p:cNvSpPr>
          <p:nvPr>
            <p:ph type="dt" sz="half" idx="10"/>
          </p:nvPr>
        </p:nvSpPr>
        <p:spPr/>
        <p:txBody>
          <a:bodyPr/>
          <a:lstStyle/>
          <a:p>
            <a:fld id="{B7129108-AC8D-4212-9283-60D9E99BF07A}" type="datetime8">
              <a:rPr lang="en-US" smtClean="0"/>
              <a:pPr/>
              <a:t>9/9/2017 8:55 PM</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63702" y="1600200"/>
            <a:ext cx="883285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85900" y="2743200"/>
            <a:ext cx="7716706"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smtClean="0"/>
              <a:t>按一下以編輯母片文字樣式</a:t>
            </a:r>
          </a:p>
        </p:txBody>
      </p:sp>
      <p:sp>
        <p:nvSpPr>
          <p:cNvPr id="7" name="Rectangle 6"/>
          <p:cNvSpPr/>
          <p:nvPr/>
        </p:nvSpPr>
        <p:spPr bwMode="white">
          <a:xfrm>
            <a:off x="0" y="1524000"/>
            <a:ext cx="9906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40335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485900" y="1600200"/>
            <a:ext cx="84201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485900" y="1600200"/>
            <a:ext cx="8255000" cy="990600"/>
          </a:xfrm>
        </p:spPr>
        <p:txBody>
          <a:bodyPr/>
          <a:lstStyle>
            <a:lvl1pPr algn="l">
              <a:buNone/>
              <a:defRPr sz="4400" b="0" cap="none">
                <a:solidFill>
                  <a:srgbClr val="FFFFFF"/>
                </a:solidFill>
              </a:defRPr>
            </a:lvl1pPr>
          </a:lstStyle>
          <a:p>
            <a:r>
              <a:rPr lang="zh-TW" altLang="en-US" smtClean="0"/>
              <a:t>按一下以編輯母片標題樣式</a:t>
            </a:r>
            <a:endParaRPr lang="en-US" dirty="0"/>
          </a:p>
        </p:txBody>
      </p:sp>
      <p:sp>
        <p:nvSpPr>
          <p:cNvPr id="12" name="Date Placeholder 11"/>
          <p:cNvSpPr>
            <a:spLocks noGrp="1"/>
          </p:cNvSpPr>
          <p:nvPr>
            <p:ph type="dt" sz="half" idx="10"/>
          </p:nvPr>
        </p:nvSpPr>
        <p:spPr/>
        <p:txBody>
          <a:bodyPr/>
          <a:lstStyle/>
          <a:p>
            <a:fld id="{B6DED3D3-6235-4F4C-B439-DF277FB555A7}" type="datetime8">
              <a:rPr lang="en-US" smtClean="0"/>
              <a:pPr/>
              <a:t>9/9/2017 8:55 PM</a:t>
            </a:fld>
            <a:endParaRPr lang="en-US"/>
          </a:p>
        </p:txBody>
      </p:sp>
      <p:sp>
        <p:nvSpPr>
          <p:cNvPr id="13" name="Slide Number Placeholder 12"/>
          <p:cNvSpPr>
            <a:spLocks noGrp="1"/>
          </p:cNvSpPr>
          <p:nvPr>
            <p:ph type="sldNum" sz="quarter" idx="11"/>
          </p:nvPr>
        </p:nvSpPr>
        <p:spPr>
          <a:xfrm>
            <a:off x="0" y="1752600"/>
            <a:ext cx="140335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9" name="Content Placeholder 8"/>
          <p:cNvSpPr>
            <a:spLocks noGrp="1"/>
          </p:cNvSpPr>
          <p:nvPr>
            <p:ph sz="quarter" idx="1"/>
          </p:nvPr>
        </p:nvSpPr>
        <p:spPr>
          <a:xfrm>
            <a:off x="660400" y="1589567"/>
            <a:ext cx="4210050" cy="45720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11" name="Content Placeholder 10"/>
          <p:cNvSpPr>
            <a:spLocks noGrp="1"/>
          </p:cNvSpPr>
          <p:nvPr>
            <p:ph sz="quarter" idx="2"/>
          </p:nvPr>
        </p:nvSpPr>
        <p:spPr>
          <a:xfrm>
            <a:off x="5248643" y="1589567"/>
            <a:ext cx="4210050" cy="45720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8" name="Date Placeholder 7"/>
          <p:cNvSpPr>
            <a:spLocks noGrp="1"/>
          </p:cNvSpPr>
          <p:nvPr>
            <p:ph type="dt" sz="half" idx="15"/>
          </p:nvPr>
        </p:nvSpPr>
        <p:spPr/>
        <p:txBody>
          <a:bodyPr rtlCol="0"/>
          <a:lstStyle/>
          <a:p>
            <a:fld id="{3B5F1E3E-4B2F-4895-B65E-28B2E64F39F6}" type="datetime8">
              <a:rPr lang="en-US" smtClean="0"/>
              <a:pPr/>
              <a:t>9/9/2017 8:55 PM</a:t>
            </a:fld>
            <a:endParaRPr lang="en-US"/>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77850" y="273050"/>
            <a:ext cx="8832850" cy="869950"/>
          </a:xfrm>
        </p:spPr>
        <p:txBody>
          <a:bodyPr anchor="ctr"/>
          <a:lstStyle>
            <a:lvl1pPr>
              <a:defRPr/>
            </a:lvl1pPr>
          </a:lstStyle>
          <a:p>
            <a:r>
              <a:rPr lang="zh-TW" altLang="en-US" smtClean="0"/>
              <a:t>按一下以編輯母片標題樣式</a:t>
            </a:r>
            <a:endParaRPr lang="en-US" dirty="0"/>
          </a:p>
        </p:txBody>
      </p:sp>
      <p:sp>
        <p:nvSpPr>
          <p:cNvPr id="11" name="Content Placeholder 10"/>
          <p:cNvSpPr>
            <a:spLocks noGrp="1"/>
          </p:cNvSpPr>
          <p:nvPr>
            <p:ph sz="quarter" idx="2"/>
          </p:nvPr>
        </p:nvSpPr>
        <p:spPr>
          <a:xfrm>
            <a:off x="660400" y="2438400"/>
            <a:ext cx="4210050" cy="35814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13" name="Content Placeholder 12"/>
          <p:cNvSpPr>
            <a:spLocks noGrp="1"/>
          </p:cNvSpPr>
          <p:nvPr>
            <p:ph sz="quarter" idx="4"/>
          </p:nvPr>
        </p:nvSpPr>
        <p:spPr>
          <a:xfrm>
            <a:off x="5200650" y="2438400"/>
            <a:ext cx="4210050" cy="35814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10" name="Date Placeholder 9"/>
          <p:cNvSpPr>
            <a:spLocks noGrp="1"/>
          </p:cNvSpPr>
          <p:nvPr>
            <p:ph type="dt" sz="half" idx="15"/>
          </p:nvPr>
        </p:nvSpPr>
        <p:spPr/>
        <p:txBody>
          <a:bodyPr rtlCol="0"/>
          <a:lstStyle/>
          <a:p>
            <a:fld id="{63085435-8225-4333-BFFA-0096413F0D76}" type="datetime8">
              <a:rPr lang="en-US" smtClean="0"/>
              <a:pPr/>
              <a:t>9/9/2017 8:55 PM</a:t>
            </a:fld>
            <a:endParaRPr lang="en-US"/>
          </a:p>
        </p:txBody>
      </p:sp>
      <p:sp>
        <p:nvSpPr>
          <p:cNvPr id="12" name="Slide Number Placeholder 11"/>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60400" y="1752600"/>
            <a:ext cx="4210050" cy="640080"/>
          </a:xfrm>
          <a:solidFill>
            <a:schemeClr val="accent2"/>
          </a:solidFill>
        </p:spPr>
        <p:txBody>
          <a:bodyPr rtlCol="0" anchor="ctr"/>
          <a:lstStyle>
            <a:lvl1pPr marL="0" indent="0">
              <a:buFontTx/>
              <a:buNone/>
              <a:defRPr sz="2000" b="1">
                <a:solidFill>
                  <a:srgbClr val="FFFFFF"/>
                </a:solidFill>
              </a:defRPr>
            </a:lvl1pPr>
          </a:lstStyle>
          <a:p>
            <a:pPr lvl="0"/>
            <a:r>
              <a:rPr lang="zh-TW" altLang="en-US" smtClean="0"/>
              <a:t>按一下以編輯母片文字樣式</a:t>
            </a:r>
          </a:p>
        </p:txBody>
      </p:sp>
      <p:sp>
        <p:nvSpPr>
          <p:cNvPr id="15" name="Text Placeholder 14"/>
          <p:cNvSpPr>
            <a:spLocks noGrp="1"/>
          </p:cNvSpPr>
          <p:nvPr>
            <p:ph type="body" sz="quarter" idx="3"/>
          </p:nvPr>
        </p:nvSpPr>
        <p:spPr>
          <a:xfrm>
            <a:off x="5200650" y="1752600"/>
            <a:ext cx="4210050" cy="640080"/>
          </a:xfrm>
          <a:solidFill>
            <a:schemeClr val="accent4"/>
          </a:solidFill>
        </p:spPr>
        <p:txBody>
          <a:bodyPr rtlCol="0" anchor="ctr"/>
          <a:lstStyle>
            <a:lvl1pPr marL="0" indent="0">
              <a:buFontTx/>
              <a:buNone/>
              <a:defRPr sz="2000" b="1">
                <a:solidFill>
                  <a:srgbClr val="FFFFFF"/>
                </a:solidFill>
              </a:defRPr>
            </a:lvl1pPr>
          </a:lstStyle>
          <a:p>
            <a:pPr lvl="0"/>
            <a:r>
              <a:rPr lang="zh-TW" altLang="en-US" smtClean="0"/>
              <a:t>按一下以編輯母片文字樣式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Date Placeholder 2"/>
          <p:cNvSpPr>
            <a:spLocks noGrp="1"/>
          </p:cNvSpPr>
          <p:nvPr>
            <p:ph type="dt" sz="half" idx="10"/>
          </p:nvPr>
        </p:nvSpPr>
        <p:spPr/>
        <p:txBody>
          <a:bodyPr/>
          <a:lstStyle/>
          <a:p>
            <a:fld id="{0783C494-2A87-468C-A21B-CB14FB9ABB00}" type="datetime8">
              <a:rPr lang="en-US" smtClean="0"/>
              <a:pPr/>
              <a:t>9/9/2017 8:55 PM</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80FA0-5B31-4864-A2BB-719EA5A679C6}" type="datetime8">
              <a:rPr lang="en-US" smtClean="0"/>
              <a:pPr/>
              <a:t>9/9/2017 8:55 PM</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7785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60400" y="273050"/>
            <a:ext cx="8750300" cy="869950"/>
          </a:xfrm>
        </p:spPr>
        <p:txBody>
          <a:bodyPr anchor="ctr"/>
          <a:lstStyle>
            <a:lvl1pPr algn="l">
              <a:buNone/>
              <a:defRPr sz="4400" b="0"/>
            </a:lvl1pPr>
          </a:lstStyle>
          <a:p>
            <a:r>
              <a:rPr lang="zh-TW" altLang="en-US" smtClean="0"/>
              <a:t>按一下以編輯母片標題樣式</a:t>
            </a:r>
            <a:endParaRPr lang="en-US" dirty="0"/>
          </a:p>
        </p:txBody>
      </p:sp>
      <p:sp>
        <p:nvSpPr>
          <p:cNvPr id="5" name="Date Placeholder 4"/>
          <p:cNvSpPr>
            <a:spLocks noGrp="1"/>
          </p:cNvSpPr>
          <p:nvPr>
            <p:ph type="dt" sz="half" idx="10"/>
          </p:nvPr>
        </p:nvSpPr>
        <p:spPr/>
        <p:txBody>
          <a:bodyPr/>
          <a:lstStyle/>
          <a:p>
            <a:fld id="{4BECC0C8-36B8-442A-833D-B6AACE86BB77}" type="datetime8">
              <a:rPr lang="en-US" smtClean="0"/>
              <a:pPr/>
              <a:t>9/9/2017 8:55 PM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559050" y="1752600"/>
            <a:ext cx="6934200" cy="44196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pic>
        <p:nvPicPr>
          <p:cNvPr id="8" name="Picture 7" descr="sm_book.png"/>
          <p:cNvPicPr>
            <a:picLocks noChangeAspect="1"/>
          </p:cNvPicPr>
          <p:nvPr userDrawn="1"/>
        </p:nvPicPr>
        <p:blipFill>
          <a:blip r:embed="rId2" cstate="print"/>
          <a:stretch>
            <a:fillRect/>
          </a:stretch>
        </p:blipFill>
        <p:spPr>
          <a:xfrm>
            <a:off x="663702" y="1755649"/>
            <a:ext cx="1749916"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733550" y="5486400"/>
            <a:ext cx="79248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zh-TW" altLang="en-US" smtClean="0"/>
              <a:t>按一下以編輯母片文字樣式</a:t>
            </a:r>
          </a:p>
        </p:txBody>
      </p:sp>
      <p:sp>
        <p:nvSpPr>
          <p:cNvPr id="8" name="Rectangle 7"/>
          <p:cNvSpPr/>
          <p:nvPr/>
        </p:nvSpPr>
        <p:spPr bwMode="white">
          <a:xfrm>
            <a:off x="-9906" y="4572000"/>
            <a:ext cx="9906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906" y="4663440"/>
            <a:ext cx="158496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674114" y="4654296"/>
            <a:ext cx="8231886"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733550" y="4648200"/>
            <a:ext cx="7924800" cy="685800"/>
          </a:xfrm>
        </p:spPr>
        <p:txBody>
          <a:bodyPr anchor="ctr"/>
          <a:lstStyle>
            <a:lvl1pPr algn="l">
              <a:buNone/>
              <a:defRPr sz="2800" b="0">
                <a:solidFill>
                  <a:srgbClr val="FFFFFF"/>
                </a:solidFill>
              </a:defRPr>
            </a:lvl1pPr>
          </a:lstStyle>
          <a:p>
            <a:r>
              <a:rPr lang="zh-TW" altLang="en-US" smtClean="0"/>
              <a:t>按一下以編輯母片標題樣式</a:t>
            </a:r>
            <a:endParaRPr lang="en-US" dirty="0"/>
          </a:p>
        </p:txBody>
      </p:sp>
      <p:sp>
        <p:nvSpPr>
          <p:cNvPr id="11" name="Rectangle 10"/>
          <p:cNvSpPr/>
          <p:nvPr/>
        </p:nvSpPr>
        <p:spPr bwMode="white">
          <a:xfrm>
            <a:off x="1568450" y="0"/>
            <a:ext cx="108966"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769100" y="6248401"/>
            <a:ext cx="2889250" cy="365125"/>
          </a:xfrm>
        </p:spPr>
        <p:txBody>
          <a:bodyPr rtlCol="0"/>
          <a:lstStyle/>
          <a:p>
            <a:fld id="{51E20EC5-AC53-4169-941E-EDF10CD23748}" type="datetime8">
              <a:rPr lang="en-US" smtClean="0"/>
              <a:pPr/>
              <a:t>9/9/2017 8:55 PM</a:t>
            </a:fld>
            <a:endParaRPr lang="en-US"/>
          </a:p>
        </p:txBody>
      </p:sp>
      <p:sp>
        <p:nvSpPr>
          <p:cNvPr id="13" name="Slide Number Placeholder 12"/>
          <p:cNvSpPr>
            <a:spLocks noGrp="1"/>
          </p:cNvSpPr>
          <p:nvPr>
            <p:ph type="sldNum" sz="quarter" idx="11"/>
          </p:nvPr>
        </p:nvSpPr>
        <p:spPr>
          <a:xfrm>
            <a:off x="0" y="4667249"/>
            <a:ext cx="156845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733550" y="6248207"/>
            <a:ext cx="4953000" cy="365125"/>
          </a:xfrm>
        </p:spPr>
        <p:txBody>
          <a:bodyPr rtlCol="0"/>
          <a:lstStyle/>
          <a:p>
            <a:endParaRPr lang="en-US" dirty="0"/>
          </a:p>
        </p:txBody>
      </p:sp>
      <p:sp>
        <p:nvSpPr>
          <p:cNvPr id="3" name="Picture Placeholder 2"/>
          <p:cNvSpPr>
            <a:spLocks noGrp="1"/>
          </p:cNvSpPr>
          <p:nvPr>
            <p:ph type="pic" idx="1"/>
          </p:nvPr>
        </p:nvSpPr>
        <p:spPr>
          <a:xfrm>
            <a:off x="1690624" y="0"/>
            <a:ext cx="8215376" cy="4568952"/>
          </a:xfrm>
          <a:solidFill>
            <a:schemeClr val="accent1">
              <a:tint val="40000"/>
            </a:schemeClr>
          </a:solidFill>
          <a:ln>
            <a:noFill/>
          </a:ln>
        </p:spPr>
        <p:txBody>
          <a:bodyPr/>
          <a:lstStyle>
            <a:lvl1pPr marL="0" indent="0">
              <a:buNone/>
              <a:defRPr sz="3200"/>
            </a:lvl1pPr>
          </a:lstStyle>
          <a:p>
            <a:r>
              <a:rPr lang="zh-TW" altLang="en-US" smtClean="0"/>
              <a:t>按一下圖示以新增圖片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8D3816DF-213E-421B-92D3-C068DBB023D6}" type="datetime8">
              <a:rPr lang="en-US" smtClean="0">
                <a:solidFill>
                  <a:schemeClr val="tx2"/>
                </a:solidFill>
              </a:rPr>
              <a:pPr/>
              <a:t>9/9/2017 8:55 PM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99300" y="609601"/>
            <a:ext cx="2228850" cy="5516563"/>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495300" y="609600"/>
            <a:ext cx="6026150" cy="5516564"/>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a:xfrm>
            <a:off x="7099300" y="6248403"/>
            <a:ext cx="2393950" cy="365125"/>
          </a:xfrm>
        </p:spPr>
        <p:txBody>
          <a:bodyPr/>
          <a:lstStyle/>
          <a:p>
            <a:fld id="{8D3816DF-213E-421B-92D3-C068DBB023D6}" type="datetime8">
              <a:rPr lang="en-US" smtClean="0">
                <a:solidFill>
                  <a:schemeClr val="tx2"/>
                </a:solidFill>
              </a:rPr>
              <a:pPr/>
              <a:t>9/9/2017 8:55 PM</a:t>
            </a:fld>
            <a:endParaRPr lang="en-US" dirty="0"/>
          </a:p>
        </p:txBody>
      </p:sp>
      <p:sp>
        <p:nvSpPr>
          <p:cNvPr id="5" name="Footer Placeholder 4"/>
          <p:cNvSpPr>
            <a:spLocks noGrp="1"/>
          </p:cNvSpPr>
          <p:nvPr>
            <p:ph type="ftr" sz="quarter" idx="11"/>
          </p:nvPr>
        </p:nvSpPr>
        <p:spPr>
          <a:xfrm>
            <a:off x="495302" y="6248208"/>
            <a:ext cx="6037940" cy="365125"/>
          </a:xfrm>
        </p:spPr>
        <p:txBody>
          <a:bodyPr/>
          <a:lstStyle/>
          <a:p>
            <a:endParaRPr lang="en-US" dirty="0"/>
          </a:p>
        </p:txBody>
      </p:sp>
      <p:sp>
        <p:nvSpPr>
          <p:cNvPr id="7" name="Rectangle 6"/>
          <p:cNvSpPr/>
          <p:nvPr/>
        </p:nvSpPr>
        <p:spPr bwMode="white">
          <a:xfrm>
            <a:off x="6604345" y="0"/>
            <a:ext cx="34671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653875" y="609600"/>
            <a:ext cx="24765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653875" y="0"/>
            <a:ext cx="24765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511000" y="134276"/>
            <a:ext cx="533400" cy="264849"/>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95300" y="277813"/>
            <a:ext cx="89154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95300" y="1600201"/>
            <a:ext cx="4375150" cy="453072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5035550" y="1600201"/>
            <a:ext cx="4375150" cy="453072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a:xfrm>
            <a:off x="495300" y="6278563"/>
            <a:ext cx="2311400" cy="457200"/>
          </a:xfrm>
        </p:spPr>
        <p:txBody>
          <a:bodyPr/>
          <a:lstStyle>
            <a:lvl1pPr>
              <a:defRPr/>
            </a:lvl1pPr>
          </a:lstStyle>
          <a:p>
            <a:endParaRPr lang="en-US" altLang="zh-TW"/>
          </a:p>
        </p:txBody>
      </p:sp>
      <p:sp>
        <p:nvSpPr>
          <p:cNvPr id="6" name="頁尾版面配置區 5"/>
          <p:cNvSpPr>
            <a:spLocks noGrp="1"/>
          </p:cNvSpPr>
          <p:nvPr>
            <p:ph type="ftr" sz="quarter" idx="11"/>
          </p:nvPr>
        </p:nvSpPr>
        <p:spPr>
          <a:xfrm>
            <a:off x="3384550" y="6278563"/>
            <a:ext cx="3136900" cy="457200"/>
          </a:xfrm>
        </p:spPr>
        <p:txBody>
          <a:bodyPr/>
          <a:lstStyle>
            <a:lvl1pPr>
              <a:defRPr/>
            </a:lvl1pPr>
          </a:lstStyle>
          <a:p>
            <a:endParaRPr lang="en-US" altLang="zh-TW"/>
          </a:p>
        </p:txBody>
      </p:sp>
      <p:sp>
        <p:nvSpPr>
          <p:cNvPr id="7" name="投影片編號版面配置區 6"/>
          <p:cNvSpPr>
            <a:spLocks noGrp="1"/>
          </p:cNvSpPr>
          <p:nvPr>
            <p:ph type="sldNum" sz="quarter" idx="12"/>
          </p:nvPr>
        </p:nvSpPr>
        <p:spPr>
          <a:xfrm>
            <a:off x="7099300" y="6278563"/>
            <a:ext cx="2311400" cy="457200"/>
          </a:xfrm>
        </p:spPr>
        <p:txBody>
          <a:bodyPr/>
          <a:lstStyle>
            <a:lvl1pPr>
              <a:defRPr/>
            </a:lvl1pPr>
          </a:lstStyle>
          <a:p>
            <a:fld id="{2676EC5F-D552-43F8-93C1-A67FD43F4677}" type="slidenum">
              <a:rPr lang="en-US" altLang="zh-TW"/>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95300" y="277813"/>
            <a:ext cx="8915400" cy="1143000"/>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495300" y="1600201"/>
            <a:ext cx="8915400" cy="4530725"/>
          </a:xfrm>
        </p:spPr>
        <p:txBody>
          <a:bodyPr/>
          <a:lstStyle/>
          <a:p>
            <a:endParaRPr lang="zh-TW" altLang="en-US"/>
          </a:p>
        </p:txBody>
      </p:sp>
      <p:sp>
        <p:nvSpPr>
          <p:cNvPr id="4" name="日期版面配置區 3"/>
          <p:cNvSpPr>
            <a:spLocks noGrp="1"/>
          </p:cNvSpPr>
          <p:nvPr>
            <p:ph type="dt" sz="half" idx="10"/>
          </p:nvPr>
        </p:nvSpPr>
        <p:spPr>
          <a:xfrm>
            <a:off x="495300" y="6243638"/>
            <a:ext cx="2311400" cy="457200"/>
          </a:xfrm>
        </p:spPr>
        <p:txBody>
          <a:bodyPr/>
          <a:lstStyle>
            <a:lvl1pPr>
              <a:defRPr/>
            </a:lvl1pPr>
          </a:lstStyle>
          <a:p>
            <a:endParaRPr lang="en-US" altLang="zh-TW"/>
          </a:p>
        </p:txBody>
      </p:sp>
      <p:sp>
        <p:nvSpPr>
          <p:cNvPr id="5" name="頁尾版面配置區 4"/>
          <p:cNvSpPr>
            <a:spLocks noGrp="1"/>
          </p:cNvSpPr>
          <p:nvPr>
            <p:ph type="ftr" sz="quarter" idx="11"/>
          </p:nvPr>
        </p:nvSpPr>
        <p:spPr>
          <a:xfrm>
            <a:off x="3384550" y="6248400"/>
            <a:ext cx="3136900" cy="457200"/>
          </a:xfrm>
        </p:spPr>
        <p:txBody>
          <a:bodyPr/>
          <a:lstStyle>
            <a:lvl1pPr>
              <a:defRPr/>
            </a:lvl1pPr>
          </a:lstStyle>
          <a:p>
            <a:endParaRPr lang="en-US" altLang="zh-TW"/>
          </a:p>
        </p:txBody>
      </p:sp>
      <p:sp>
        <p:nvSpPr>
          <p:cNvPr id="6" name="投影片編號版面配置區 5"/>
          <p:cNvSpPr>
            <a:spLocks noGrp="1"/>
          </p:cNvSpPr>
          <p:nvPr>
            <p:ph type="sldNum" sz="quarter" idx="12"/>
          </p:nvPr>
        </p:nvSpPr>
        <p:spPr>
          <a:xfrm>
            <a:off x="7099300" y="6243638"/>
            <a:ext cx="2311400" cy="457200"/>
          </a:xfrm>
        </p:spPr>
        <p:txBody>
          <a:bodyPr/>
          <a:lstStyle>
            <a:lvl1pPr>
              <a:defRPr/>
            </a:lvl1pPr>
          </a:lstStyle>
          <a:p>
            <a:fld id="{B7216F84-F636-4FDA-AB38-1DC629DE6CA7}" type="slidenum">
              <a:rPr lang="en-US" altLang="zh-TW"/>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60400" y="228600"/>
            <a:ext cx="8832850" cy="990600"/>
          </a:xfrm>
          <a:prstGeom prst="rect">
            <a:avLst/>
          </a:prstGeom>
        </p:spPr>
        <p:txBody>
          <a:bodyPr vert="horz" anchor="ctr">
            <a:normAutofit/>
          </a:bodyPr>
          <a:lstStyle/>
          <a:p>
            <a:r>
              <a:rPr lang="zh-CN" altLang="en-US" smtClean="0"/>
              <a:t>单击此处编辑母版标题样式</a:t>
            </a:r>
            <a:endParaRPr lang="en-US" dirty="0"/>
          </a:p>
        </p:txBody>
      </p:sp>
      <p:sp>
        <p:nvSpPr>
          <p:cNvPr id="13" name="Text Placeholder 12"/>
          <p:cNvSpPr>
            <a:spLocks noGrp="1"/>
          </p:cNvSpPr>
          <p:nvPr>
            <p:ph type="body" idx="1"/>
          </p:nvPr>
        </p:nvSpPr>
        <p:spPr>
          <a:xfrm>
            <a:off x="663702" y="1600200"/>
            <a:ext cx="8832850" cy="4526280"/>
          </a:xfrm>
          <a:prstGeom prst="rect">
            <a:avLst/>
          </a:prstGeom>
        </p:spPr>
        <p:txBody>
          <a:bodyPr vert="horz">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4" name="Date Placeholder 13"/>
          <p:cNvSpPr>
            <a:spLocks noGrp="1"/>
          </p:cNvSpPr>
          <p:nvPr>
            <p:ph type="dt" sz="half" idx="2"/>
          </p:nvPr>
        </p:nvSpPr>
        <p:spPr>
          <a:xfrm>
            <a:off x="6604000" y="6248401"/>
            <a:ext cx="2889250" cy="365125"/>
          </a:xfrm>
          <a:prstGeom prst="rect">
            <a:avLst/>
          </a:prstGeom>
        </p:spPr>
        <p:txBody>
          <a:bodyPr vert="horz" anchor="ctr" anchorCtr="0"/>
          <a:lstStyle>
            <a:lvl1pPr algn="l">
              <a:defRPr sz="1400">
                <a:solidFill>
                  <a:schemeClr val="tx2"/>
                </a:solidFill>
              </a:defRPr>
            </a:lvl1pPr>
          </a:lstStyle>
          <a:p>
            <a:fld id="{8D3816DF-213E-421B-92D3-C068DBB023D6}" type="datetime8">
              <a:rPr lang="en-US" smtClean="0">
                <a:solidFill>
                  <a:schemeClr val="tx2"/>
                </a:solidFill>
              </a:rPr>
              <a:pPr/>
              <a:t>9/9/2017 8:55 PM</a:t>
            </a:fld>
            <a:endParaRPr lang="en-US" sz="1400" dirty="0">
              <a:solidFill>
                <a:schemeClr val="tx2"/>
              </a:solidFill>
            </a:endParaRPr>
          </a:p>
        </p:txBody>
      </p:sp>
      <p:sp>
        <p:nvSpPr>
          <p:cNvPr id="3" name="Footer Placeholder 2"/>
          <p:cNvSpPr>
            <a:spLocks noGrp="1"/>
          </p:cNvSpPr>
          <p:nvPr>
            <p:ph type="ftr" sz="quarter" idx="3"/>
          </p:nvPr>
        </p:nvSpPr>
        <p:spPr>
          <a:xfrm>
            <a:off x="660401" y="6248207"/>
            <a:ext cx="5872840" cy="365125"/>
          </a:xfrm>
          <a:prstGeom prst="rect">
            <a:avLst/>
          </a:prstGeom>
        </p:spPr>
        <p:txBody>
          <a:bodyPr vert="horz" anchor="ctr"/>
          <a:lstStyle>
            <a:lvl1pPr algn="r">
              <a:defRPr sz="1400">
                <a:solidFill>
                  <a:schemeClr val="tx2"/>
                </a:solidFill>
              </a:defRPr>
            </a:lvl1pPr>
          </a:lstStyle>
          <a:p>
            <a:pPr algn="r"/>
            <a:endParaRPr lang="en-US" sz="1400" dirty="0">
              <a:solidFill>
                <a:schemeClr val="tx2"/>
              </a:solidFill>
            </a:endParaRPr>
          </a:p>
        </p:txBody>
      </p:sp>
      <p:sp>
        <p:nvSpPr>
          <p:cNvPr id="7" name="Rectangle 6"/>
          <p:cNvSpPr/>
          <p:nvPr/>
        </p:nvSpPr>
        <p:spPr bwMode="white">
          <a:xfrm>
            <a:off x="0" y="1234440"/>
            <a:ext cx="9906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7785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639762" y="1280160"/>
            <a:ext cx="9266238"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7785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Lst>
  <p:txStyles>
    <p:titleStyle>
      <a:lvl1pPr algn="l" rtl="0" eaLnBrk="1" latinLnBrk="0" hangingPunct="1">
        <a:spcBef>
          <a:spcPct val="0"/>
        </a:spcBef>
        <a:buNone/>
        <a:defRPr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tw.wrs.yahoo.com/;_ylt=AnWwrz1K2AKZtpwvHY10HzBt1gt.;_ylu=X3oDMTA2bTQ0OXZjBHNlYwNzcg--/SIG=1lnqhct7f/EXP=1128505288/**http:/tw.search.yahoo.com/search/images/view?back=http://tw.search.yahoo.com/search/images?p=%E6%88%92%E8%8F%B8&amp;ei=UTF-8&amp;fr=fp-tab-img-t&amp;fl=0&amp;x=wrt&amp;h=313&amp;w=336&amp;imgcurl=www.kmuh.org.tw/www/fm/smoke/images/logo.jpg&amp;imgurl=www.kmuh.org.tw/www/fm/smoke/images/logo.jpg&amp;size=25.7kB&amp;name=logo.jpg&amp;rcurl=http://www.kmuh.org.tw/www/fm/smoke&amp;rurl=http://www.kmuh.org.tw/www/fm/smoke&amp;p=%E6%88%92%E8%8F%B8&amp;type=jpeg&amp;no=9&amp;tt=96&amp;ei=UTF-8" TargetMode="External"/><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hyperlink" Target="http://tw.wrs.yahoo.com/;_ylt=Apz9kk4H5_t8Dlnt_fy.Paht1gt.;_ylu=X3oDMTA2bTQ0OXZjBHNlYwNzcg--/SIG=1lbh2rf0q/EXP=1128577521/**http:/tw.search.yahoo.com/search/images/view?back=http://tw.search.yahoo.com/search/images?p=%E5%90%B8%E7%85%99&amp;ei=UTF-8&amp;fl=0&amp;fr=fp-tab-img-t&amp;b=121&amp;h=83&amp;w=149&amp;imgcurl=lhk.hkcampus.net/~lhk-hea/smoke1.jpg&amp;imgurl=lhk.hkcampus.net/~lhk-hea/smoke1.jpg&amp;size=14.0kB&amp;name=smoke1.jpg&amp;rcurl=http://lhk.hkcampus.net/~lhk-hea/smoke2.htm&amp;rurl=http://lhk.hkcampus.net/~lhk-hea/smoke2.htm&amp;p=%E5%90%B8%E7%85%99&amp;type=jpeg&amp;no=129&amp;tt=478&amp;ei=UTF-8"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hyperlink" Target="//upload.wikimedia.org/wikipedia/commons/c/c7/Nicotine-2D-skeletal.png"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0" y="9945"/>
            <a:ext cx="9906000" cy="1459652"/>
          </a:xfrm>
        </p:spPr>
        <p:txBody>
          <a:bodyPr>
            <a:noAutofit/>
          </a:bodyPr>
          <a:lstStyle/>
          <a:p>
            <a:pPr algn="ctr">
              <a:spcBef>
                <a:spcPts val="0"/>
              </a:spcBef>
            </a:pPr>
            <a:r>
              <a:rPr lang="zh-TW" altLang="en-US" sz="9600" dirty="0" smtClean="0">
                <a:solidFill>
                  <a:srgbClr val="7030A0"/>
                </a:solidFill>
                <a:latin typeface="華康少女文字W3" pitchFamily="81" charset="-120"/>
                <a:ea typeface="華康少女文字W3" pitchFamily="81" charset="-120"/>
              </a:rPr>
              <a:t>絕命毒</a:t>
            </a:r>
            <a:r>
              <a:rPr lang="zh-TW" altLang="en-US" sz="9600" dirty="0">
                <a:solidFill>
                  <a:srgbClr val="7030A0"/>
                </a:solidFill>
                <a:latin typeface="華康少女文字W3" pitchFamily="81" charset="-120"/>
                <a:ea typeface="華康少女文字W3" pitchFamily="81" charset="-120"/>
              </a:rPr>
              <a:t>師</a:t>
            </a:r>
            <a:endParaRPr lang="zh-TW" altLang="en-US" sz="9600" b="0" i="0" dirty="0">
              <a:solidFill>
                <a:srgbClr val="7030A0"/>
              </a:solidFill>
              <a:latin typeface="華康少女文字W3" pitchFamily="81" charset="-120"/>
              <a:ea typeface="華康少女文字W3" pitchFamily="81" charset="-120"/>
            </a:endParaRPr>
          </a:p>
        </p:txBody>
      </p:sp>
      <p:sp>
        <p:nvSpPr>
          <p:cNvPr id="5" name="副標題 2"/>
          <p:cNvSpPr txBox="1">
            <a:spLocks/>
          </p:cNvSpPr>
          <p:nvPr/>
        </p:nvSpPr>
        <p:spPr>
          <a:xfrm>
            <a:off x="2576736" y="6165304"/>
            <a:ext cx="7272808" cy="457200"/>
          </a:xfrm>
          <a:prstGeom prst="rect">
            <a:avLst/>
          </a:prstGeom>
        </p:spPr>
        <p:txBody>
          <a:bodyPr vert="horz" lIns="121899" tIns="60949" rIns="121899" bIns="60949" rtlCol="0">
            <a:normAutofit/>
          </a:bodyPr>
          <a:lstStyle>
            <a:lvl1pPr marL="0" indent="0" algn="l" defTabSz="1218987" rtl="0" eaLnBrk="1" latinLnBrk="0" hangingPunct="1">
              <a:lnSpc>
                <a:spcPct val="90000"/>
              </a:lnSpc>
              <a:spcBef>
                <a:spcPts val="0"/>
              </a:spcBef>
              <a:buClr>
                <a:schemeClr val="accent1"/>
              </a:buClr>
              <a:buSzPct val="100000"/>
              <a:buFont typeface="Arial" pitchFamily="34" charset="0"/>
              <a:buNone/>
              <a:defRPr sz="2800" kern="1200" cap="all" spc="200" baseline="0">
                <a:solidFill>
                  <a:schemeClr val="accent1"/>
                </a:solidFill>
                <a:latin typeface="+mj-ea"/>
                <a:ea typeface="+mj-ea"/>
                <a:cs typeface="+mn-cs"/>
              </a:defRPr>
            </a:lvl1pPr>
            <a:lvl2pPr marL="609493" indent="0" algn="ctr" defTabSz="1218987" rtl="0" eaLnBrk="1" latinLnBrk="0" hangingPunct="1">
              <a:lnSpc>
                <a:spcPct val="90000"/>
              </a:lnSpc>
              <a:spcBef>
                <a:spcPts val="800"/>
              </a:spcBef>
              <a:buClr>
                <a:schemeClr val="accent1"/>
              </a:buClr>
              <a:buSzPct val="80000"/>
              <a:buFont typeface="Arial" pitchFamily="34" charset="0"/>
              <a:buNone/>
              <a:defRPr sz="2400" kern="1200">
                <a:solidFill>
                  <a:schemeClr val="tx1">
                    <a:tint val="75000"/>
                  </a:schemeClr>
                </a:solidFill>
                <a:latin typeface="+mj-ea"/>
                <a:ea typeface="+mj-ea"/>
                <a:cs typeface="+mn-cs"/>
              </a:defRPr>
            </a:lvl2pPr>
            <a:lvl3pPr marL="1218987" indent="0" algn="ctr" defTabSz="1218987" rtl="0" eaLnBrk="1" latinLnBrk="0" hangingPunct="1">
              <a:lnSpc>
                <a:spcPct val="90000"/>
              </a:lnSpc>
              <a:spcBef>
                <a:spcPts val="800"/>
              </a:spcBef>
              <a:buClr>
                <a:schemeClr val="accent1"/>
              </a:buClr>
              <a:buSzPct val="80000"/>
              <a:buFont typeface="Arial" pitchFamily="34" charset="0"/>
              <a:buNone/>
              <a:defRPr sz="2000" kern="1200">
                <a:solidFill>
                  <a:schemeClr val="tx1">
                    <a:tint val="75000"/>
                  </a:schemeClr>
                </a:solidFill>
                <a:latin typeface="+mj-ea"/>
                <a:ea typeface="+mj-ea"/>
                <a:cs typeface="+mn-cs"/>
              </a:defRPr>
            </a:lvl3pPr>
            <a:lvl4pPr marL="1828480" indent="0" algn="ctr" defTabSz="1218987" rtl="0" eaLnBrk="1" latinLnBrk="0" hangingPunct="1">
              <a:lnSpc>
                <a:spcPct val="90000"/>
              </a:lnSpc>
              <a:spcBef>
                <a:spcPts val="800"/>
              </a:spcBef>
              <a:buClr>
                <a:schemeClr val="accent1"/>
              </a:buClr>
              <a:buSzPct val="80000"/>
              <a:buFont typeface="Arial" pitchFamily="34" charset="0"/>
              <a:buNone/>
              <a:defRPr sz="2000" kern="1200">
                <a:solidFill>
                  <a:schemeClr val="tx1">
                    <a:tint val="75000"/>
                  </a:schemeClr>
                </a:solidFill>
                <a:latin typeface="+mj-ea"/>
                <a:ea typeface="+mj-ea"/>
                <a:cs typeface="+mn-cs"/>
              </a:defRPr>
            </a:lvl4pPr>
            <a:lvl5pPr marL="2437973" indent="0" algn="ctr" defTabSz="1218987" rtl="0" eaLnBrk="1" latinLnBrk="0" hangingPunct="1">
              <a:lnSpc>
                <a:spcPct val="90000"/>
              </a:lnSpc>
              <a:spcBef>
                <a:spcPts val="800"/>
              </a:spcBef>
              <a:buClr>
                <a:schemeClr val="accent1"/>
              </a:buClr>
              <a:buSzPct val="80000"/>
              <a:buFont typeface="Arial" pitchFamily="34" charset="0"/>
              <a:buNone/>
              <a:defRPr sz="2000" kern="1200">
                <a:solidFill>
                  <a:schemeClr val="tx1">
                    <a:tint val="75000"/>
                  </a:schemeClr>
                </a:solidFill>
                <a:latin typeface="+mj-ea"/>
                <a:ea typeface="+mj-ea"/>
                <a:cs typeface="+mn-cs"/>
              </a:defRPr>
            </a:lvl5pPr>
            <a:lvl6pPr marL="3047467" indent="0" algn="ctr" defTabSz="1218987" rtl="0" eaLnBrk="1" latinLnBrk="0" hangingPunct="1">
              <a:lnSpc>
                <a:spcPct val="90000"/>
              </a:lnSpc>
              <a:spcBef>
                <a:spcPts val="800"/>
              </a:spcBef>
              <a:buClr>
                <a:schemeClr val="accent1"/>
              </a:buClr>
              <a:buSzPct val="80000"/>
              <a:buFont typeface="Arial" pitchFamily="34" charset="0"/>
              <a:buNone/>
              <a:defRPr sz="2000" kern="1200">
                <a:solidFill>
                  <a:schemeClr val="tx1">
                    <a:tint val="75000"/>
                  </a:schemeClr>
                </a:solidFill>
                <a:latin typeface="+mn-lt"/>
                <a:ea typeface="+mn-ea"/>
                <a:cs typeface="+mn-cs"/>
              </a:defRPr>
            </a:lvl6pPr>
            <a:lvl7pPr marL="3656960" indent="0" algn="ctr" defTabSz="1218987" rtl="0" eaLnBrk="1" latinLnBrk="0" hangingPunct="1">
              <a:lnSpc>
                <a:spcPct val="90000"/>
              </a:lnSpc>
              <a:spcBef>
                <a:spcPts val="800"/>
              </a:spcBef>
              <a:buClr>
                <a:schemeClr val="accent1"/>
              </a:buClr>
              <a:buSzPct val="80000"/>
              <a:buFont typeface="Arial" pitchFamily="34" charset="0"/>
              <a:buNone/>
              <a:defRPr sz="2000" kern="1200">
                <a:solidFill>
                  <a:schemeClr val="tx1">
                    <a:tint val="75000"/>
                  </a:schemeClr>
                </a:solidFill>
                <a:latin typeface="+mn-lt"/>
                <a:ea typeface="+mn-ea"/>
                <a:cs typeface="+mn-cs"/>
              </a:defRPr>
            </a:lvl7pPr>
            <a:lvl8pPr marL="4266453" indent="0" algn="ctr" defTabSz="1218987" rtl="0" eaLnBrk="1" latinLnBrk="0" hangingPunct="1">
              <a:lnSpc>
                <a:spcPct val="90000"/>
              </a:lnSpc>
              <a:spcBef>
                <a:spcPts val="800"/>
              </a:spcBef>
              <a:buClr>
                <a:schemeClr val="accent1"/>
              </a:buClr>
              <a:buSzPct val="80000"/>
              <a:buFont typeface="Arial" pitchFamily="34" charset="0"/>
              <a:buNone/>
              <a:defRPr sz="2000" kern="1200" baseline="0">
                <a:solidFill>
                  <a:schemeClr val="tx1">
                    <a:tint val="75000"/>
                  </a:schemeClr>
                </a:solidFill>
                <a:latin typeface="+mn-lt"/>
                <a:ea typeface="+mn-ea"/>
                <a:cs typeface="+mn-cs"/>
              </a:defRPr>
            </a:lvl8pPr>
            <a:lvl9pPr marL="4875947" indent="0" algn="ctr" defTabSz="1218987" rtl="0" eaLnBrk="1" latinLnBrk="0" hangingPunct="1">
              <a:lnSpc>
                <a:spcPct val="90000"/>
              </a:lnSpc>
              <a:spcBef>
                <a:spcPts val="800"/>
              </a:spcBef>
              <a:buClr>
                <a:schemeClr val="accent1"/>
              </a:buClr>
              <a:buSzPct val="80000"/>
              <a:buFont typeface="Arial" pitchFamily="34" charset="0"/>
              <a:buNone/>
              <a:defRPr sz="2000" kern="1200" baseline="0">
                <a:solidFill>
                  <a:schemeClr val="tx1">
                    <a:tint val="75000"/>
                  </a:schemeClr>
                </a:solidFill>
                <a:latin typeface="+mn-lt"/>
                <a:ea typeface="+mn-ea"/>
                <a:cs typeface="+mn-cs"/>
              </a:defRPr>
            </a:lvl9pPr>
          </a:lstStyle>
          <a:p>
            <a:pPr>
              <a:spcBef>
                <a:spcPct val="0"/>
              </a:spcBef>
            </a:pPr>
            <a:r>
              <a:rPr lang="zh-TW" altLang="en-US" sz="2400" dirty="0" smtClean="0">
                <a:solidFill>
                  <a:schemeClr val="tx1"/>
                </a:solidFill>
                <a:latin typeface="華康行書體" panose="03000509000000000000" pitchFamily="65" charset="-120"/>
                <a:ea typeface="華康行書體" panose="03000509000000000000" pitchFamily="65" charset="-120"/>
              </a:rPr>
              <a:t>中興大學化學系羅順原博士</a:t>
            </a:r>
          </a:p>
        </p:txBody>
      </p:sp>
      <p:pic>
        <p:nvPicPr>
          <p:cNvPr id="1026" name="Picture 2" descr="「絕命毒師」的圖片搜尋結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520" y="1469597"/>
            <a:ext cx="8640960" cy="4191651"/>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4038" y="6197242"/>
            <a:ext cx="2364750" cy="400110"/>
          </a:xfrm>
          <a:prstGeom prst="rect">
            <a:avLst/>
          </a:prstGeom>
        </p:spPr>
        <p:txBody>
          <a:bodyPr wrap="none">
            <a:spAutoFit/>
          </a:bodyPr>
          <a:lstStyle/>
          <a:p>
            <a:r>
              <a:rPr lang="zh-TW" altLang="en-US" sz="2000" dirty="0">
                <a:latin typeface="華康行書體" panose="03000509000000000000" pitchFamily="65" charset="-120"/>
                <a:ea typeface="華康行書體" panose="03000509000000000000" pitchFamily="65" charset="-120"/>
              </a:rPr>
              <a:t>化學電影系列之四 </a:t>
            </a:r>
            <a:endParaRPr lang="zh-TW" alt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0" y="0"/>
            <a:ext cx="9906000" cy="1268760"/>
          </a:xfrm>
        </p:spPr>
        <p:txBody>
          <a:bodyPr rtlCol="0">
            <a:normAutofit/>
          </a:bodyPr>
          <a:lstStyle/>
          <a:p>
            <a:pPr algn="ctr" rtl="0"/>
            <a:r>
              <a:rPr lang="zh-TW" altLang="en-US"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大綱</a:t>
            </a:r>
            <a:endParaRPr lang="zh-TW" altLang="en-US"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endParaRPr>
          </a:p>
        </p:txBody>
      </p:sp>
      <p:sp>
        <p:nvSpPr>
          <p:cNvPr id="5" name="文字預留位置 4"/>
          <p:cNvSpPr txBox="1">
            <a:spLocks/>
          </p:cNvSpPr>
          <p:nvPr/>
        </p:nvSpPr>
        <p:spPr>
          <a:xfrm>
            <a:off x="3512840" y="1556792"/>
            <a:ext cx="6393160" cy="5301208"/>
          </a:xfrm>
          <a:prstGeom prst="rect">
            <a:avLst/>
          </a:prstGeom>
        </p:spPr>
        <p:txBody>
          <a:bodyPr vert="horz" rtlCol="0">
            <a:normAutofit/>
          </a:bodyPr>
          <a:lst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lstStyle>
          <a:p>
            <a:pPr marL="457200" indent="-457200" algn="just">
              <a:buFont typeface="Wingdings" panose="05000000000000000000" pitchFamily="2" charset="2"/>
              <a:buChar char="ü"/>
            </a:pPr>
            <a:r>
              <a:rPr lang="en-US" altLang="zh-TW" sz="3800" dirty="0" smtClean="0">
                <a:latin typeface="華康勘亭流" panose="03000909000000000000" pitchFamily="65" charset="-120"/>
                <a:ea typeface="華康勘亭流" panose="03000909000000000000" pitchFamily="65" charset="-120"/>
                <a:sym typeface="Salesforce Sans"/>
              </a:rPr>
              <a:t>Part 1-</a:t>
            </a:r>
            <a:r>
              <a:rPr lang="zh-TW" altLang="en-US" sz="3800" dirty="0" smtClean="0">
                <a:latin typeface="華康勘亭流" panose="03000909000000000000" pitchFamily="65" charset="-120"/>
                <a:ea typeface="華康勘亭流" panose="03000909000000000000" pitchFamily="65" charset="-120"/>
                <a:sym typeface="Salesforce Sans"/>
              </a:rPr>
              <a:t>絕命毒師劇情介紹</a:t>
            </a:r>
            <a:endParaRPr lang="en-US" altLang="zh-TW" sz="3800" dirty="0" smtClean="0">
              <a:latin typeface="華康勘亭流" panose="03000909000000000000" pitchFamily="65" charset="-120"/>
              <a:ea typeface="華康勘亭流" panose="03000909000000000000" pitchFamily="65" charset="-120"/>
              <a:sym typeface="Salesforce Sans"/>
            </a:endParaRPr>
          </a:p>
          <a:p>
            <a:pPr marL="457200" indent="-457200" algn="just">
              <a:buFont typeface="Wingdings" panose="05000000000000000000" pitchFamily="2" charset="2"/>
              <a:buChar char="ü"/>
            </a:pPr>
            <a:r>
              <a:rPr lang="en-US" altLang="zh-TW" sz="3800" dirty="0" smtClean="0">
                <a:solidFill>
                  <a:srgbClr val="FFC000"/>
                </a:solidFill>
                <a:latin typeface="華康勘亭流" panose="03000909000000000000" pitchFamily="65" charset="-120"/>
                <a:ea typeface="華康勘亭流" panose="03000909000000000000" pitchFamily="65" charset="-120"/>
                <a:sym typeface="Salesforce Sans"/>
              </a:rPr>
              <a:t>Part 2-</a:t>
            </a:r>
            <a:r>
              <a:rPr lang="zh-TW" altLang="en-US" sz="3800" dirty="0" smtClean="0">
                <a:solidFill>
                  <a:srgbClr val="FFC000"/>
                </a:solidFill>
                <a:latin typeface="華康勘亭流" panose="03000909000000000000" pitchFamily="65" charset="-120"/>
                <a:ea typeface="華康勘亭流" panose="03000909000000000000" pitchFamily="65" charset="-120"/>
                <a:sym typeface="Salesforce Sans"/>
              </a:rPr>
              <a:t>菸的毒害</a:t>
            </a:r>
            <a:endParaRPr lang="en-US" altLang="zh-TW" sz="3800" dirty="0" smtClean="0">
              <a:solidFill>
                <a:srgbClr val="FFC000"/>
              </a:solidFill>
              <a:latin typeface="華康勘亭流" panose="03000909000000000000" pitchFamily="65" charset="-120"/>
              <a:ea typeface="華康勘亭流" panose="03000909000000000000" pitchFamily="65" charset="-120"/>
              <a:sym typeface="Salesforce Sans"/>
            </a:endParaRPr>
          </a:p>
          <a:p>
            <a:pPr marL="457200" indent="-457200" algn="just">
              <a:buFont typeface="Wingdings" panose="05000000000000000000" pitchFamily="2" charset="2"/>
              <a:buChar char="ü"/>
            </a:pPr>
            <a:r>
              <a:rPr lang="en-US" altLang="zh-TW" sz="3800" dirty="0" smtClean="0">
                <a:solidFill>
                  <a:srgbClr val="7030A0"/>
                </a:solidFill>
                <a:latin typeface="華康勘亭流" panose="03000909000000000000" pitchFamily="65" charset="-120"/>
                <a:ea typeface="華康勘亭流" panose="03000909000000000000" pitchFamily="65" charset="-120"/>
                <a:sym typeface="Salesforce Sans"/>
              </a:rPr>
              <a:t>Part 3-</a:t>
            </a:r>
            <a:r>
              <a:rPr lang="zh-TW" altLang="en-US" sz="3800" dirty="0" smtClean="0">
                <a:solidFill>
                  <a:srgbClr val="7030A0"/>
                </a:solidFill>
                <a:latin typeface="華康勘亭流" panose="03000909000000000000" pitchFamily="65" charset="-120"/>
                <a:ea typeface="華康勘亭流" panose="03000909000000000000" pitchFamily="65" charset="-120"/>
                <a:sym typeface="Salesforce Sans"/>
              </a:rPr>
              <a:t>酒的毒害</a:t>
            </a:r>
            <a:endParaRPr lang="en-US" altLang="zh-TW" sz="3800" dirty="0" smtClean="0">
              <a:solidFill>
                <a:srgbClr val="FFFF00"/>
              </a:solidFill>
              <a:latin typeface="華康勘亭流" panose="03000909000000000000" pitchFamily="65" charset="-120"/>
              <a:ea typeface="華康勘亭流" panose="03000909000000000000" pitchFamily="65" charset="-120"/>
              <a:sym typeface="Salesforce Sans"/>
            </a:endParaRPr>
          </a:p>
          <a:p>
            <a:pPr marL="457200" indent="-457200" algn="just">
              <a:buFont typeface="Wingdings" panose="05000000000000000000" pitchFamily="2" charset="2"/>
              <a:buChar char="ü"/>
            </a:pPr>
            <a:r>
              <a:rPr lang="en-US" altLang="zh-TW" sz="3800" dirty="0" smtClean="0">
                <a:solidFill>
                  <a:srgbClr val="00B0F0"/>
                </a:solidFill>
                <a:latin typeface="華康勘亭流" panose="03000909000000000000" pitchFamily="65" charset="-120"/>
                <a:ea typeface="華康勘亭流" panose="03000909000000000000" pitchFamily="65" charset="-120"/>
                <a:sym typeface="Salesforce Sans"/>
              </a:rPr>
              <a:t>Part 4-</a:t>
            </a:r>
            <a:r>
              <a:rPr lang="zh-TW" altLang="en-US" sz="3800" dirty="0" smtClean="0">
                <a:solidFill>
                  <a:srgbClr val="00B0F0"/>
                </a:solidFill>
                <a:latin typeface="華康勘亭流" panose="03000909000000000000" pitchFamily="65" charset="-120"/>
                <a:ea typeface="華康勘亭流" panose="03000909000000000000" pitchFamily="65" charset="-120"/>
                <a:sym typeface="Salesforce Sans"/>
              </a:rPr>
              <a:t>安非他命的危害</a:t>
            </a:r>
            <a:endParaRPr lang="en-US" altLang="zh-TW" sz="3800" dirty="0" smtClean="0">
              <a:solidFill>
                <a:srgbClr val="00B0F0"/>
              </a:solidFill>
              <a:latin typeface="華康勘亭流" panose="03000909000000000000" pitchFamily="65" charset="-120"/>
              <a:ea typeface="華康勘亭流" panose="03000909000000000000" pitchFamily="65" charset="-120"/>
              <a:sym typeface="Salesforce Sans"/>
            </a:endParaRPr>
          </a:p>
          <a:p>
            <a:pPr marL="457200" indent="-457200" algn="just">
              <a:buFont typeface="Wingdings" panose="05000000000000000000" pitchFamily="2" charset="2"/>
              <a:buChar char="ü"/>
            </a:pPr>
            <a:r>
              <a:rPr lang="en-US" altLang="zh-TW" sz="3800" dirty="0" smtClean="0">
                <a:solidFill>
                  <a:srgbClr val="BC5500"/>
                </a:solidFill>
                <a:latin typeface="華康勘亭流" panose="03000909000000000000" pitchFamily="65" charset="-120"/>
                <a:ea typeface="華康勘亭流" panose="03000909000000000000" pitchFamily="65" charset="-120"/>
                <a:sym typeface="Salesforce Sans"/>
              </a:rPr>
              <a:t>Part 5-</a:t>
            </a:r>
            <a:r>
              <a:rPr lang="zh-TW" altLang="en-US" sz="3800" dirty="0" smtClean="0">
                <a:solidFill>
                  <a:srgbClr val="BC5500"/>
                </a:solidFill>
                <a:latin typeface="華康勘亭流" panose="03000909000000000000" pitchFamily="65" charset="-120"/>
                <a:ea typeface="華康勘亭流" panose="03000909000000000000" pitchFamily="65" charset="-120"/>
                <a:sym typeface="Salesforce Sans"/>
              </a:rPr>
              <a:t>其他毒品的危害</a:t>
            </a:r>
            <a:endParaRPr lang="zh-TW" altLang="en-US" sz="3800" dirty="0">
              <a:solidFill>
                <a:srgbClr val="BC5500"/>
              </a:solidFill>
              <a:latin typeface="華康勘亭流" panose="03000909000000000000" pitchFamily="65" charset="-120"/>
              <a:ea typeface="華康勘亭流" panose="03000909000000000000" pitchFamily="65" charset="-120"/>
              <a:sym typeface="Salesforce Sans"/>
            </a:endParaRPr>
          </a:p>
        </p:txBody>
      </p:sp>
      <p:pic>
        <p:nvPicPr>
          <p:cNvPr id="1026" name="Picture 2" descr="「絕命毒師」的圖片搜尋結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1969"/>
            <a:ext cx="3512840" cy="5306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6194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0" y="0"/>
            <a:ext cx="9906000" cy="1268760"/>
          </a:xfrm>
        </p:spPr>
        <p:txBody>
          <a:bodyPr rtlCol="0">
            <a:normAutofit/>
          </a:bodyPr>
          <a:lstStyle/>
          <a:p>
            <a:pPr algn="ctr"/>
            <a:r>
              <a:rPr lang="en-US" altLang="zh-TW"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Part </a:t>
            </a:r>
            <a:r>
              <a:rPr lang="en-US" altLang="zh-TW"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1-</a:t>
            </a:r>
            <a:r>
              <a:rPr lang="zh-TW" altLang="en-US"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絕命毒師劇情</a:t>
            </a:r>
            <a:r>
              <a:rPr lang="zh-TW" altLang="en-US"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介紹</a:t>
            </a:r>
            <a:endParaRPr lang="zh-TW" altLang="en-US"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endParaRPr>
          </a:p>
        </p:txBody>
      </p:sp>
      <p:pic>
        <p:nvPicPr>
          <p:cNvPr id="2050" name="Picture 2" descr="「絕命毒師」的圖片搜尋結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784"/>
            <a:ext cx="9906000" cy="5373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022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0" y="0"/>
            <a:ext cx="9906000" cy="1268760"/>
          </a:xfrm>
        </p:spPr>
        <p:txBody>
          <a:bodyPr rtlCol="0">
            <a:normAutofit/>
          </a:bodyPr>
          <a:lstStyle/>
          <a:p>
            <a:pPr algn="ctr"/>
            <a:r>
              <a:rPr lang="zh-TW" altLang="en-US"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劇情介紹</a:t>
            </a:r>
            <a:endParaRPr lang="zh-TW" altLang="en-US"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endParaRPr>
          </a:p>
        </p:txBody>
      </p:sp>
      <p:sp>
        <p:nvSpPr>
          <p:cNvPr id="3" name="矩形 2"/>
          <p:cNvSpPr/>
          <p:nvPr/>
        </p:nvSpPr>
        <p:spPr>
          <a:xfrm>
            <a:off x="632520" y="1772816"/>
            <a:ext cx="8640960" cy="4832092"/>
          </a:xfrm>
          <a:prstGeom prst="rect">
            <a:avLst/>
          </a:prstGeom>
        </p:spPr>
        <p:txBody>
          <a:bodyPr wrap="square">
            <a:spAutoFit/>
          </a:bodyPr>
          <a:lstStyle/>
          <a:p>
            <a:pPr algn="just"/>
            <a:r>
              <a:rPr lang="zh-TW" altLang="en-US" sz="2800" dirty="0">
                <a:latin typeface="華康隸書體W3" panose="03000309000000000000" pitchFamily="65" charset="-120"/>
                <a:ea typeface="華康隸書體W3" panose="03000309000000000000" pitchFamily="65" charset="-120"/>
              </a:rPr>
              <a:t>絕命毒</a:t>
            </a:r>
            <a:r>
              <a:rPr lang="zh-TW" altLang="en-US" sz="2800" dirty="0" smtClean="0">
                <a:latin typeface="華康隸書體W3" panose="03000309000000000000" pitchFamily="65" charset="-120"/>
                <a:ea typeface="華康隸書體W3" panose="03000309000000000000" pitchFamily="65" charset="-120"/>
              </a:rPr>
              <a:t>師（</a:t>
            </a:r>
            <a:r>
              <a:rPr lang="en-US" altLang="zh-TW" sz="2800" dirty="0" smtClean="0">
                <a:latin typeface="華康隸書體W3" panose="03000309000000000000" pitchFamily="65" charset="-120"/>
                <a:ea typeface="華康隸書體W3" panose="03000309000000000000" pitchFamily="65" charset="-120"/>
              </a:rPr>
              <a:t>Breaking </a:t>
            </a:r>
            <a:r>
              <a:rPr lang="en-US" altLang="zh-TW" sz="2800" dirty="0">
                <a:latin typeface="華康隸書體W3" panose="03000309000000000000" pitchFamily="65" charset="-120"/>
                <a:ea typeface="華康隸書體W3" panose="03000309000000000000" pitchFamily="65" charset="-120"/>
              </a:rPr>
              <a:t>Bad</a:t>
            </a:r>
            <a:r>
              <a:rPr lang="zh-TW" altLang="en-US" sz="2800" dirty="0">
                <a:latin typeface="華康隸書體W3" panose="03000309000000000000" pitchFamily="65" charset="-120"/>
                <a:ea typeface="華康隸書體W3" panose="03000309000000000000" pitchFamily="65" charset="-120"/>
              </a:rPr>
              <a:t>）是一部美國電視連續劇</a:t>
            </a:r>
            <a:r>
              <a:rPr lang="zh-TW" altLang="en-US" sz="2800" dirty="0" smtClean="0">
                <a:latin typeface="華康隸書體W3" panose="03000309000000000000" pitchFamily="65" charset="-120"/>
                <a:ea typeface="華康隸書體W3" panose="03000309000000000000" pitchFamily="65" charset="-120"/>
              </a:rPr>
              <a:t>，其主要拍攝地點</a:t>
            </a:r>
            <a:r>
              <a:rPr lang="zh-TW" altLang="en-US" sz="2800" dirty="0">
                <a:latin typeface="華康隸書體W3" panose="03000309000000000000" pitchFamily="65" charset="-120"/>
                <a:ea typeface="華康隸書體W3" panose="03000309000000000000" pitchFamily="65" charset="-120"/>
              </a:rPr>
              <a:t>為美國新墨西哥</a:t>
            </a:r>
            <a:r>
              <a:rPr lang="zh-TW" altLang="en-US" sz="2800" dirty="0" smtClean="0">
                <a:latin typeface="華康隸書體W3" panose="03000309000000000000" pitchFamily="65" charset="-120"/>
                <a:ea typeface="華康隸書體W3" panose="03000309000000000000" pitchFamily="65" charset="-120"/>
              </a:rPr>
              <a:t>州的阿</a:t>
            </a:r>
            <a:r>
              <a:rPr lang="zh-TW" altLang="en-US" sz="2800" dirty="0">
                <a:latin typeface="華康隸書體W3" panose="03000309000000000000" pitchFamily="65" charset="-120"/>
                <a:ea typeface="華康隸書體W3" panose="03000309000000000000" pitchFamily="65" charset="-120"/>
              </a:rPr>
              <a:t>布奎</a:t>
            </a:r>
            <a:r>
              <a:rPr lang="zh-TW" altLang="en-US" sz="2800" dirty="0" smtClean="0">
                <a:latin typeface="華康隸書體W3" panose="03000309000000000000" pitchFamily="65" charset="-120"/>
                <a:ea typeface="華康隸書體W3" panose="03000309000000000000" pitchFamily="65" charset="-120"/>
              </a:rPr>
              <a:t>基，</a:t>
            </a:r>
            <a:r>
              <a:rPr lang="zh-TW" altLang="en-US" sz="2800" dirty="0">
                <a:latin typeface="華康隸書體W3" panose="03000309000000000000" pitchFamily="65" charset="-120"/>
                <a:ea typeface="華康隸書體W3" panose="03000309000000000000" pitchFamily="65" charset="-120"/>
              </a:rPr>
              <a:t>講述高中化學教師沃</a:t>
            </a:r>
            <a:r>
              <a:rPr lang="zh-TW" altLang="en-US" sz="2800" dirty="0" smtClean="0">
                <a:latin typeface="華康隸書體W3" panose="03000309000000000000" pitchFamily="65" charset="-120"/>
                <a:ea typeface="華康隸書體W3" panose="03000309000000000000" pitchFamily="65" charset="-120"/>
              </a:rPr>
              <a:t>特懷特的</a:t>
            </a:r>
            <a:r>
              <a:rPr lang="zh-TW" altLang="en-US" sz="2800" dirty="0">
                <a:latin typeface="華康隸書體W3" panose="03000309000000000000" pitchFamily="65" charset="-120"/>
                <a:ea typeface="華康隸書體W3" panose="03000309000000000000" pitchFamily="65" charset="-120"/>
              </a:rPr>
              <a:t>犯罪故事</a:t>
            </a:r>
            <a:r>
              <a:rPr lang="zh-TW" altLang="en-US" sz="2800" dirty="0" smtClean="0">
                <a:latin typeface="華康隸書體W3" panose="03000309000000000000" pitchFamily="65" charset="-120"/>
                <a:ea typeface="華康隸書體W3" panose="03000309000000000000" pitchFamily="65" charset="-120"/>
              </a:rPr>
              <a:t>。當他</a:t>
            </a:r>
            <a:r>
              <a:rPr lang="zh-TW" altLang="en-US" sz="2800" dirty="0">
                <a:latin typeface="華康隸書體W3" panose="03000309000000000000" pitchFamily="65" charset="-120"/>
                <a:ea typeface="華康隸書體W3" panose="03000309000000000000" pitchFamily="65" charset="-120"/>
              </a:rPr>
              <a:t>患上了末期肺癌，加上事業不如意，在</a:t>
            </a:r>
            <a:r>
              <a:rPr lang="zh-TW" altLang="en-US" sz="2800" dirty="0" smtClean="0">
                <a:latin typeface="華康隸書體W3" panose="03000309000000000000" pitchFamily="65" charset="-120"/>
                <a:ea typeface="華康隸書體W3" panose="03000309000000000000" pitchFamily="65" charset="-120"/>
              </a:rPr>
              <a:t>化學天份無法發揮的情況下，人生因此陷入</a:t>
            </a:r>
            <a:r>
              <a:rPr lang="zh-TW" altLang="en-US" sz="2800" dirty="0">
                <a:latin typeface="華康隸書體W3" panose="03000309000000000000" pitchFamily="65" charset="-120"/>
                <a:ea typeface="華康隸書體W3" panose="03000309000000000000" pitchFamily="65" charset="-120"/>
              </a:rPr>
              <a:t>低谷，絕望的</a:t>
            </a:r>
            <a:r>
              <a:rPr lang="zh-TW" altLang="en-US" sz="2800" dirty="0" smtClean="0">
                <a:latin typeface="華康隸書體W3" panose="03000309000000000000" pitchFamily="65" charset="-120"/>
                <a:ea typeface="華康隸書體W3" panose="03000309000000000000" pitchFamily="65" charset="-120"/>
              </a:rPr>
              <a:t>他竟協同</a:t>
            </a:r>
            <a:r>
              <a:rPr lang="zh-TW" altLang="en-US" sz="2800" dirty="0">
                <a:latin typeface="華康隸書體W3" panose="03000309000000000000" pitchFamily="65" charset="-120"/>
                <a:ea typeface="華康隸書體W3" panose="03000309000000000000" pitchFamily="65" charset="-120"/>
              </a:rPr>
              <a:t>曾受教於他的傑</a:t>
            </a:r>
            <a:r>
              <a:rPr lang="zh-TW" altLang="en-US" sz="2800" dirty="0" smtClean="0">
                <a:latin typeface="華康隸書體W3" panose="03000309000000000000" pitchFamily="65" charset="-120"/>
                <a:ea typeface="華康隸書體W3" panose="03000309000000000000" pitchFamily="65" charset="-120"/>
              </a:rPr>
              <a:t>西平</a:t>
            </a:r>
            <a:r>
              <a:rPr lang="zh-TW" altLang="en-US" sz="2800" dirty="0">
                <a:latin typeface="華康隸書體W3" panose="03000309000000000000" pitchFamily="65" charset="-120"/>
                <a:ea typeface="華康隸書體W3" panose="03000309000000000000" pitchFamily="65" charset="-120"/>
              </a:rPr>
              <a:t>克</a:t>
            </a:r>
            <a:r>
              <a:rPr lang="zh-TW" altLang="en-US" sz="2800" dirty="0" smtClean="0">
                <a:latin typeface="華康隸書體W3" panose="03000309000000000000" pitchFamily="65" charset="-120"/>
                <a:ea typeface="華康隸書體W3" panose="03000309000000000000" pitchFamily="65" charset="-120"/>
              </a:rPr>
              <a:t>曼製作</a:t>
            </a:r>
            <a:r>
              <a:rPr lang="zh-TW" altLang="en-US" sz="2800" dirty="0">
                <a:latin typeface="華康隸書體W3" panose="03000309000000000000" pitchFamily="65" charset="-120"/>
                <a:ea typeface="華康隸書體W3" panose="03000309000000000000" pitchFamily="65" charset="-120"/>
              </a:rPr>
              <a:t>及販賣冰毒，希望在他死</a:t>
            </a:r>
            <a:r>
              <a:rPr lang="zh-TW" altLang="en-US" sz="2800" dirty="0" smtClean="0">
                <a:latin typeface="華康隸書體W3" panose="03000309000000000000" pitchFamily="65" charset="-120"/>
                <a:ea typeface="華康隸書體W3" panose="03000309000000000000" pitchFamily="65" charset="-120"/>
              </a:rPr>
              <a:t>後能留下金錢以解決</a:t>
            </a:r>
            <a:r>
              <a:rPr lang="zh-TW" altLang="en-US" sz="2800" dirty="0">
                <a:latin typeface="華康隸書體W3" panose="03000309000000000000" pitchFamily="65" charset="-120"/>
                <a:ea typeface="華康隸書體W3" panose="03000309000000000000" pitchFamily="65" charset="-120"/>
              </a:rPr>
              <a:t>他家庭面對的迫切財務危機</a:t>
            </a:r>
            <a:r>
              <a:rPr lang="zh-TW" altLang="en-US" sz="2800" dirty="0" smtClean="0">
                <a:latin typeface="華康隸書體W3" panose="03000309000000000000" pitchFamily="65" charset="-120"/>
                <a:ea typeface="華康隸書體W3" panose="03000309000000000000" pitchFamily="65" charset="-120"/>
              </a:rPr>
              <a:t>。該</a:t>
            </a:r>
            <a:r>
              <a:rPr lang="zh-TW" altLang="en-US" sz="2800" dirty="0">
                <a:latin typeface="華康隸書體W3" panose="03000309000000000000" pitchFamily="65" charset="-120"/>
                <a:ea typeface="華康隸書體W3" panose="03000309000000000000" pitchFamily="65" charset="-120"/>
              </a:rPr>
              <a:t>劇贏得黃金時段艾美獎十個獎項，包括主演布萊</a:t>
            </a:r>
            <a:r>
              <a:rPr lang="zh-TW" altLang="en-US" sz="2800" dirty="0" smtClean="0">
                <a:latin typeface="華康隸書體W3" panose="03000309000000000000" pitchFamily="65" charset="-120"/>
                <a:ea typeface="華康隸書體W3" panose="03000309000000000000" pitchFamily="65" charset="-120"/>
              </a:rPr>
              <a:t>恩科</a:t>
            </a:r>
            <a:r>
              <a:rPr lang="zh-TW" altLang="en-US" sz="2800" dirty="0">
                <a:latin typeface="華康隸書體W3" panose="03000309000000000000" pitchFamily="65" charset="-120"/>
                <a:ea typeface="華康隸書體W3" panose="03000309000000000000" pitchFamily="65" charset="-120"/>
              </a:rPr>
              <a:t>蘭斯頓（沃特</a:t>
            </a:r>
            <a:r>
              <a:rPr lang="en-US" altLang="zh-TW" sz="2800" dirty="0">
                <a:latin typeface="華康隸書體W3" panose="03000309000000000000" pitchFamily="65" charset="-120"/>
                <a:ea typeface="華康隸書體W3" panose="03000309000000000000" pitchFamily="65" charset="-120"/>
              </a:rPr>
              <a:t>·</a:t>
            </a:r>
            <a:r>
              <a:rPr lang="zh-TW" altLang="en-US" sz="2800" dirty="0">
                <a:latin typeface="華康隸書體W3" panose="03000309000000000000" pitchFamily="65" charset="-120"/>
                <a:ea typeface="華康隸書體W3" panose="03000309000000000000" pitchFamily="65" charset="-120"/>
              </a:rPr>
              <a:t>懷特）蟬聯三次最佳</a:t>
            </a:r>
            <a:r>
              <a:rPr lang="zh-TW" altLang="en-US" sz="2800" dirty="0" smtClean="0">
                <a:latin typeface="華康隸書體W3" panose="03000309000000000000" pitchFamily="65" charset="-120"/>
                <a:ea typeface="華康隸書體W3" panose="03000309000000000000" pitchFamily="65" charset="-120"/>
              </a:rPr>
              <a:t>男主角，</a:t>
            </a:r>
            <a:r>
              <a:rPr lang="zh-TW" altLang="en-US" sz="2800" dirty="0">
                <a:latin typeface="華康隸書體W3" panose="03000309000000000000" pitchFamily="65" charset="-120"/>
                <a:ea typeface="華康隸書體W3" panose="03000309000000000000" pitchFamily="65" charset="-120"/>
              </a:rPr>
              <a:t>兩次最佳</a:t>
            </a:r>
            <a:r>
              <a:rPr lang="zh-TW" altLang="en-US" sz="2800" dirty="0" smtClean="0">
                <a:latin typeface="華康隸書體W3" panose="03000309000000000000" pitchFamily="65" charset="-120"/>
                <a:ea typeface="華康隸書體W3" panose="03000309000000000000" pitchFamily="65" charset="-120"/>
              </a:rPr>
              <a:t>配角亞倫保</a:t>
            </a:r>
            <a:r>
              <a:rPr lang="zh-TW" altLang="en-US" sz="2800" dirty="0">
                <a:latin typeface="華康隸書體W3" panose="03000309000000000000" pitchFamily="65" charset="-120"/>
                <a:ea typeface="華康隸書體W3" panose="03000309000000000000" pitchFamily="65" charset="-120"/>
              </a:rPr>
              <a:t>爾（傑</a:t>
            </a:r>
            <a:r>
              <a:rPr lang="zh-TW" altLang="en-US" sz="2800" dirty="0" smtClean="0">
                <a:latin typeface="華康隸書體W3" panose="03000309000000000000" pitchFamily="65" charset="-120"/>
                <a:ea typeface="華康隸書體W3" panose="03000309000000000000" pitchFamily="65" charset="-120"/>
              </a:rPr>
              <a:t>西平</a:t>
            </a:r>
            <a:r>
              <a:rPr lang="zh-TW" altLang="en-US" sz="2800" dirty="0">
                <a:latin typeface="華康隸書體W3" panose="03000309000000000000" pitchFamily="65" charset="-120"/>
                <a:ea typeface="華康隸書體W3" panose="03000309000000000000" pitchFamily="65" charset="-120"/>
              </a:rPr>
              <a:t>克曼</a:t>
            </a:r>
            <a:r>
              <a:rPr lang="zh-TW" altLang="en-US" sz="2800" dirty="0" smtClean="0">
                <a:latin typeface="華康隸書體W3" panose="03000309000000000000" pitchFamily="65" charset="-120"/>
                <a:ea typeface="華康隸書體W3" panose="03000309000000000000" pitchFamily="65" charset="-120"/>
              </a:rPr>
              <a:t>）及最佳</a:t>
            </a:r>
            <a:r>
              <a:rPr lang="zh-TW" altLang="en-US" sz="2800" dirty="0">
                <a:latin typeface="華康隸書體W3" panose="03000309000000000000" pitchFamily="65" charset="-120"/>
                <a:ea typeface="華康隸書體W3" panose="03000309000000000000" pitchFamily="65" charset="-120"/>
              </a:rPr>
              <a:t>女</a:t>
            </a:r>
            <a:r>
              <a:rPr lang="zh-TW" altLang="en-US" sz="2800" dirty="0" smtClean="0">
                <a:latin typeface="華康隸書體W3" panose="03000309000000000000" pitchFamily="65" charset="-120"/>
                <a:ea typeface="華康隸書體W3" panose="03000309000000000000" pitchFamily="65" charset="-120"/>
              </a:rPr>
              <a:t>配角安娜岡</a:t>
            </a:r>
            <a:r>
              <a:rPr lang="zh-TW" altLang="en-US" sz="2800" dirty="0">
                <a:latin typeface="華康隸書體W3" panose="03000309000000000000" pitchFamily="65" charset="-120"/>
                <a:ea typeface="華康隸書體W3" panose="03000309000000000000" pitchFamily="65" charset="-120"/>
              </a:rPr>
              <a:t>（絲凱</a:t>
            </a:r>
            <a:r>
              <a:rPr lang="zh-TW" altLang="en-US" sz="2800" dirty="0" smtClean="0">
                <a:latin typeface="華康隸書體W3" panose="03000309000000000000" pitchFamily="65" charset="-120"/>
                <a:ea typeface="華康隸書體W3" panose="03000309000000000000" pitchFamily="65" charset="-120"/>
              </a:rPr>
              <a:t>勒懷</a:t>
            </a:r>
            <a:r>
              <a:rPr lang="zh-TW" altLang="en-US" sz="2800" dirty="0">
                <a:latin typeface="華康隸書體W3" panose="03000309000000000000" pitchFamily="65" charset="-120"/>
                <a:ea typeface="華康隸書體W3" panose="03000309000000000000" pitchFamily="65" charset="-120"/>
              </a:rPr>
              <a:t>特</a:t>
            </a:r>
            <a:r>
              <a:rPr lang="zh-TW" altLang="en-US" sz="2800" dirty="0" smtClean="0">
                <a:latin typeface="華康隸書體W3" panose="03000309000000000000" pitchFamily="65" charset="-120"/>
                <a:ea typeface="華康隸書體W3" panose="03000309000000000000" pitchFamily="65" charset="-120"/>
              </a:rPr>
              <a:t>）</a:t>
            </a:r>
            <a:r>
              <a:rPr lang="zh-TW" altLang="en-US" sz="2800" dirty="0" smtClean="0">
                <a:latin typeface="華康隸書體W3(P)" panose="03000300000000000000" pitchFamily="66" charset="-120"/>
                <a:ea typeface="華康隸書體W3(P)" panose="03000300000000000000" pitchFamily="66" charset="-120"/>
              </a:rPr>
              <a:t>。</a:t>
            </a:r>
            <a:endParaRPr lang="zh-TW" altLang="en-US" sz="2800" dirty="0">
              <a:latin typeface="華康隸書體W3" panose="03000309000000000000" pitchFamily="65" charset="-120"/>
              <a:ea typeface="華康隸書體W3" panose="03000309000000000000" pitchFamily="65" charset="-120"/>
            </a:endParaRPr>
          </a:p>
        </p:txBody>
      </p:sp>
    </p:spTree>
    <p:extLst>
      <p:ext uri="{BB962C8B-B14F-4D97-AF65-F5344CB8AC3E}">
        <p14:creationId xmlns:p14="http://schemas.microsoft.com/office/powerpoint/2010/main" val="392233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1"/>
            <a:ext cx="9906000" cy="1268759"/>
          </a:xfrm>
        </p:spPr>
        <p:txBody>
          <a:bodyPr>
            <a:normAutofit/>
          </a:bodyPr>
          <a:lstStyle/>
          <a:p>
            <a:pPr algn="ctr"/>
            <a:r>
              <a:rPr lang="en-US" altLang="zh-TW" sz="4876" dirty="0">
                <a:solidFill>
                  <a:srgbClr val="FF0000"/>
                </a:solidFill>
                <a:latin typeface="Arial" panose="020B0604020202020204" pitchFamily="34" charset="0"/>
                <a:cs typeface="Arial" panose="020B0604020202020204" pitchFamily="34" charset="0"/>
              </a:rPr>
              <a:t>Q</a:t>
            </a:r>
            <a:r>
              <a:rPr lang="zh-TW" altLang="en-US" sz="4876" dirty="0">
                <a:solidFill>
                  <a:srgbClr val="FF0000"/>
                </a:solidFill>
                <a:latin typeface="Arial" panose="020B0604020202020204" pitchFamily="34" charset="0"/>
                <a:cs typeface="Arial" panose="020B0604020202020204" pitchFamily="34" charset="0"/>
              </a:rPr>
              <a:t> </a:t>
            </a:r>
            <a:r>
              <a:rPr lang="en-US" altLang="zh-TW" sz="4876" dirty="0">
                <a:solidFill>
                  <a:srgbClr val="FF0000"/>
                </a:solidFill>
                <a:latin typeface="Arial" panose="020B0604020202020204" pitchFamily="34" charset="0"/>
                <a:cs typeface="Arial" panose="020B0604020202020204" pitchFamily="34" charset="0"/>
              </a:rPr>
              <a:t>and A</a:t>
            </a:r>
            <a:endParaRPr lang="zh-TW" altLang="en-US" sz="4876" dirty="0">
              <a:solidFill>
                <a:srgbClr val="FF0000"/>
              </a:solidFill>
              <a:latin typeface="Arial" panose="020B0604020202020204" pitchFamily="34" charset="0"/>
              <a:cs typeface="Arial" panose="020B0604020202020204" pitchFamily="34" charset="0"/>
            </a:endParaRPr>
          </a:p>
        </p:txBody>
      </p:sp>
      <p:sp>
        <p:nvSpPr>
          <p:cNvPr id="3" name="文字版面配置區 2"/>
          <p:cNvSpPr>
            <a:spLocks noGrp="1"/>
          </p:cNvSpPr>
          <p:nvPr>
            <p:ph type="body" idx="1"/>
          </p:nvPr>
        </p:nvSpPr>
        <p:spPr>
          <a:xfrm>
            <a:off x="0" y="1484784"/>
            <a:ext cx="9906000" cy="1368152"/>
          </a:xfrm>
          <a:noFill/>
        </p:spPr>
        <p:txBody>
          <a:bodyPr>
            <a:noAutofit/>
          </a:bodyPr>
          <a:lstStyle/>
          <a:p>
            <a:r>
              <a:rPr lang="en-US" altLang="zh-TW" sz="3200" dirty="0">
                <a:solidFill>
                  <a:schemeClr val="tx1"/>
                </a:solidFill>
                <a:latin typeface="華康隸書體W3" panose="03000309000000000000" pitchFamily="65" charset="-120"/>
                <a:ea typeface="華康隸書體W3" panose="03000309000000000000" pitchFamily="65" charset="-120"/>
              </a:rPr>
              <a:t>Q1: </a:t>
            </a:r>
            <a:r>
              <a:rPr lang="zh-TW" altLang="en-US" sz="3200" dirty="0" smtClean="0">
                <a:solidFill>
                  <a:schemeClr val="tx1"/>
                </a:solidFill>
                <a:latin typeface="華康隸書體W3" panose="03000309000000000000" pitchFamily="65" charset="-120"/>
                <a:ea typeface="華康隸書體W3" panose="03000309000000000000" pitchFamily="65" charset="-120"/>
              </a:rPr>
              <a:t>請問絕命毒師裡的男主角</a:t>
            </a:r>
            <a:r>
              <a:rPr lang="zh-TW" altLang="en-US" sz="3200" dirty="0">
                <a:solidFill>
                  <a:schemeClr val="tx1"/>
                </a:solidFill>
                <a:latin typeface="華康隸書體W3" panose="03000309000000000000" pitchFamily="65" charset="-120"/>
                <a:ea typeface="華康隸書體W3" panose="03000309000000000000" pitchFamily="65" charset="-120"/>
              </a:rPr>
              <a:t>沃</a:t>
            </a:r>
            <a:r>
              <a:rPr lang="zh-TW" altLang="en-US" sz="3200" dirty="0" smtClean="0">
                <a:solidFill>
                  <a:schemeClr val="tx1"/>
                </a:solidFill>
                <a:latin typeface="華康隸書體W3" panose="03000309000000000000" pitchFamily="65" charset="-120"/>
                <a:ea typeface="華康隸書體W3" panose="03000309000000000000" pitchFamily="65" charset="-120"/>
              </a:rPr>
              <a:t>特懷特在校的職業為</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r>
              <a:rPr lang="zh-TW" altLang="en-US" sz="3200" dirty="0">
                <a:solidFill>
                  <a:schemeClr val="tx1"/>
                </a:solidFill>
                <a:latin typeface="華康隸書體W3" panose="03000309000000000000" pitchFamily="65" charset="-120"/>
                <a:ea typeface="華康隸書體W3" panose="03000309000000000000" pitchFamily="65" charset="-120"/>
              </a:rPr>
              <a:t> </a:t>
            </a:r>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(A)</a:t>
            </a:r>
            <a:r>
              <a:rPr lang="zh-TW" altLang="en-US" sz="3200" dirty="0" smtClean="0">
                <a:solidFill>
                  <a:schemeClr val="tx1"/>
                </a:solidFill>
                <a:latin typeface="華康隸書體W3" panose="03000309000000000000" pitchFamily="65" charset="-120"/>
                <a:ea typeface="華康隸書體W3" panose="03000309000000000000" pitchFamily="65" charset="-120"/>
              </a:rPr>
              <a:t>化學老師 </a:t>
            </a:r>
            <a:r>
              <a:rPr lang="en-US" altLang="zh-TW" sz="3200" dirty="0" smtClean="0">
                <a:solidFill>
                  <a:schemeClr val="tx1"/>
                </a:solidFill>
                <a:latin typeface="華康隸書體W3" panose="03000309000000000000" pitchFamily="65" charset="-120"/>
                <a:ea typeface="華康隸書體W3" panose="03000309000000000000" pitchFamily="65" charset="-120"/>
              </a:rPr>
              <a:t>(B)</a:t>
            </a:r>
            <a:r>
              <a:rPr lang="zh-TW" altLang="en-US" sz="3200" dirty="0" smtClean="0">
                <a:solidFill>
                  <a:schemeClr val="tx1"/>
                </a:solidFill>
                <a:latin typeface="華康隸書體W3" panose="03000309000000000000" pitchFamily="65" charset="-120"/>
                <a:ea typeface="華康隸書體W3" panose="03000309000000000000" pitchFamily="65" charset="-120"/>
              </a:rPr>
              <a:t>數學老師 </a:t>
            </a:r>
            <a:r>
              <a:rPr lang="en-US" altLang="zh-TW" sz="3200" dirty="0" smtClean="0">
                <a:solidFill>
                  <a:schemeClr val="tx1"/>
                </a:solidFill>
                <a:latin typeface="華康隸書體W3" panose="03000309000000000000" pitchFamily="65" charset="-120"/>
                <a:ea typeface="華康隸書體W3" panose="03000309000000000000" pitchFamily="65" charset="-120"/>
              </a:rPr>
              <a:t>(C)</a:t>
            </a:r>
            <a:r>
              <a:rPr lang="zh-TW" altLang="en-US" sz="3200" dirty="0" smtClean="0">
                <a:solidFill>
                  <a:schemeClr val="tx1"/>
                </a:solidFill>
                <a:latin typeface="華康隸書體W3" panose="03000309000000000000" pitchFamily="65" charset="-120"/>
                <a:ea typeface="華康隸書體W3" panose="03000309000000000000" pitchFamily="65" charset="-120"/>
              </a:rPr>
              <a:t>物理老師 </a:t>
            </a:r>
            <a:r>
              <a:rPr lang="en-US" altLang="zh-TW" sz="3200" dirty="0" smtClean="0">
                <a:solidFill>
                  <a:schemeClr val="tx1"/>
                </a:solidFill>
                <a:latin typeface="華康隸書體W3" panose="03000309000000000000" pitchFamily="65" charset="-120"/>
                <a:ea typeface="華康隸書體W3" panose="03000309000000000000" pitchFamily="65" charset="-120"/>
              </a:rPr>
              <a:t>(D)</a:t>
            </a:r>
            <a:r>
              <a:rPr lang="zh-TW" altLang="en-US" sz="3200" dirty="0" smtClean="0">
                <a:solidFill>
                  <a:schemeClr val="tx1"/>
                </a:solidFill>
                <a:latin typeface="華康隸書體W3" panose="03000309000000000000" pitchFamily="65" charset="-120"/>
                <a:ea typeface="華康隸書體W3" panose="03000309000000000000" pitchFamily="65" charset="-120"/>
              </a:rPr>
              <a:t>工友</a:t>
            </a:r>
            <a:endParaRPr lang="zh-TW" altLang="en-US" sz="3200" dirty="0">
              <a:solidFill>
                <a:schemeClr val="tx1"/>
              </a:solidFill>
              <a:latin typeface="華康隸書體W3" panose="03000309000000000000" pitchFamily="65" charset="-120"/>
              <a:ea typeface="華康隸書體W3" panose="03000309000000000000" pitchFamily="65" charset="-120"/>
            </a:endParaRPr>
          </a:p>
        </p:txBody>
      </p:sp>
    </p:spTree>
    <p:extLst>
      <p:ext uri="{BB962C8B-B14F-4D97-AF65-F5344CB8AC3E}">
        <p14:creationId xmlns:p14="http://schemas.microsoft.com/office/powerpoint/2010/main" val="232922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0" y="0"/>
            <a:ext cx="9906000" cy="1268760"/>
          </a:xfrm>
        </p:spPr>
        <p:txBody>
          <a:bodyPr rtlCol="0">
            <a:normAutofit/>
          </a:bodyPr>
          <a:lstStyle/>
          <a:p>
            <a:pPr algn="ctr"/>
            <a:r>
              <a:rPr lang="en-US" altLang="zh-TW"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Part </a:t>
            </a:r>
            <a:r>
              <a:rPr lang="en-US" altLang="zh-TW"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2-</a:t>
            </a:r>
            <a:r>
              <a:rPr lang="zh-TW" altLang="en-US"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菸的</a:t>
            </a:r>
            <a:r>
              <a:rPr lang="zh-TW" altLang="en-US"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毒害</a:t>
            </a:r>
            <a:endParaRPr lang="zh-TW" altLang="en-US"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endParaRPr>
          </a:p>
        </p:txBody>
      </p:sp>
      <p:pic>
        <p:nvPicPr>
          <p:cNvPr id="3" name="圖片 2"/>
          <p:cNvPicPr>
            <a:picLocks noChangeAspect="1"/>
          </p:cNvPicPr>
          <p:nvPr/>
        </p:nvPicPr>
        <p:blipFill>
          <a:blip r:embed="rId2"/>
          <a:stretch>
            <a:fillRect/>
          </a:stretch>
        </p:blipFill>
        <p:spPr>
          <a:xfrm>
            <a:off x="0" y="1484784"/>
            <a:ext cx="9906000" cy="5373216"/>
          </a:xfrm>
          <a:prstGeom prst="rect">
            <a:avLst/>
          </a:prstGeom>
        </p:spPr>
      </p:pic>
    </p:spTree>
    <p:extLst>
      <p:ext uri="{BB962C8B-B14F-4D97-AF65-F5344CB8AC3E}">
        <p14:creationId xmlns:p14="http://schemas.microsoft.com/office/powerpoint/2010/main" val="10258078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0" y="0"/>
            <a:ext cx="9906000" cy="1268760"/>
          </a:xfrm>
        </p:spPr>
        <p:txBody>
          <a:bodyPr>
            <a:noAutofit/>
          </a:bodyPr>
          <a:lstStyle/>
          <a:p>
            <a:pPr algn="ctr">
              <a:spcBef>
                <a:spcPts val="0"/>
              </a:spcBef>
            </a:pPr>
            <a:r>
              <a:rPr lang="zh-TW" altLang="en-US" sz="6000" dirty="0" smtClean="0">
                <a:solidFill>
                  <a:srgbClr val="CC3300"/>
                </a:solidFill>
                <a:effectLst>
                  <a:outerShdw blurRad="38100" dist="38100" dir="2700000" algn="tl">
                    <a:srgbClr val="C0C0C0"/>
                  </a:outerShdw>
                </a:effectLst>
                <a:latin typeface="華康布丁體" pitchFamily="81" charset="-120"/>
                <a:ea typeface="華康布丁體" pitchFamily="81" charset="-120"/>
              </a:rPr>
              <a:t>菸菸一熄</a:t>
            </a:r>
            <a:endParaRPr lang="zh-TW" altLang="en-US" sz="6000" b="0" i="0" dirty="0">
              <a:solidFill>
                <a:srgbClr val="444D26"/>
              </a:solidFill>
              <a:latin typeface="華康布丁體" pitchFamily="81" charset="-120"/>
              <a:ea typeface="華康布丁體" pitchFamily="81" charset="-120"/>
            </a:endParaRPr>
          </a:p>
        </p:txBody>
      </p:sp>
      <p:pic>
        <p:nvPicPr>
          <p:cNvPr id="7" name="Picture 7" descr="進入標準尺寸的圖片">
            <a:hlinkClick r:id="rId3"/>
          </p:cNvPr>
          <p:cNvPicPr>
            <a:picLocks noChangeAspect="1" noChangeArrowheads="1"/>
          </p:cNvPicPr>
          <p:nvPr/>
        </p:nvPicPr>
        <p:blipFill>
          <a:blip r:embed="rId4" cstate="print"/>
          <a:srcRect/>
          <a:stretch>
            <a:fillRect/>
          </a:stretch>
        </p:blipFill>
        <p:spPr bwMode="auto">
          <a:xfrm>
            <a:off x="749375" y="1915641"/>
            <a:ext cx="3411537" cy="3457575"/>
          </a:xfrm>
          <a:prstGeom prst="rect">
            <a:avLst/>
          </a:prstGeom>
          <a:noFill/>
          <a:ln w="9525">
            <a:noFill/>
            <a:miter lim="800000"/>
            <a:headEnd/>
            <a:tailEnd/>
          </a:ln>
        </p:spPr>
      </p:pic>
      <p:pic>
        <p:nvPicPr>
          <p:cNvPr id="10" name="Picture 9" descr="進入標準尺寸的圖片">
            <a:hlinkClick r:id="rId5"/>
          </p:cNvPr>
          <p:cNvPicPr>
            <a:picLocks noChangeAspect="1" noChangeArrowheads="1"/>
          </p:cNvPicPr>
          <p:nvPr/>
        </p:nvPicPr>
        <p:blipFill>
          <a:blip r:embed="rId6" cstate="print"/>
          <a:srcRect/>
          <a:stretch>
            <a:fillRect/>
          </a:stretch>
        </p:blipFill>
        <p:spPr bwMode="auto">
          <a:xfrm>
            <a:off x="21506" y="5661248"/>
            <a:ext cx="1835150" cy="1157288"/>
          </a:xfrm>
          <a:prstGeom prst="rect">
            <a:avLst/>
          </a:prstGeom>
          <a:noFill/>
        </p:spPr>
      </p:pic>
      <p:pic>
        <p:nvPicPr>
          <p:cNvPr id="11" name="Picture 10" descr="進入標準尺寸的圖片">
            <a:hlinkClick r:id="rId5"/>
          </p:cNvPr>
          <p:cNvPicPr>
            <a:picLocks noChangeAspect="1" noChangeArrowheads="1"/>
          </p:cNvPicPr>
          <p:nvPr/>
        </p:nvPicPr>
        <p:blipFill>
          <a:blip r:embed="rId6" cstate="print"/>
          <a:srcRect/>
          <a:stretch>
            <a:fillRect/>
          </a:stretch>
        </p:blipFill>
        <p:spPr bwMode="auto">
          <a:xfrm>
            <a:off x="8384785" y="5489848"/>
            <a:ext cx="1521215" cy="1368152"/>
          </a:xfrm>
          <a:prstGeom prst="rect">
            <a:avLst/>
          </a:prstGeom>
          <a:noFill/>
        </p:spPr>
      </p:pic>
      <p:pic>
        <p:nvPicPr>
          <p:cNvPr id="12" name="Picture 7" descr="菸害"/>
          <p:cNvPicPr>
            <a:picLocks noChangeAspect="1" noChangeArrowheads="1"/>
          </p:cNvPicPr>
          <p:nvPr/>
        </p:nvPicPr>
        <p:blipFill>
          <a:blip r:embed="rId7" cstate="print">
            <a:lum bright="44000" contrast="-72000"/>
          </a:blip>
          <a:srcRect/>
          <a:stretch>
            <a:fillRect/>
          </a:stretch>
        </p:blipFill>
        <p:spPr bwMode="auto">
          <a:xfrm>
            <a:off x="6029547" y="1988840"/>
            <a:ext cx="3027909" cy="33844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1268760"/>
          </a:xfrm>
        </p:spPr>
        <p:txBody>
          <a:bodyPr>
            <a:noAutofit/>
          </a:bodyPr>
          <a:lstStyle/>
          <a:p>
            <a:pPr algn="ctr"/>
            <a:r>
              <a:rPr lang="zh-TW" altLang="en-US" sz="6000" dirty="0" smtClean="0">
                <a:solidFill>
                  <a:srgbClr val="CC3300"/>
                </a:solidFill>
                <a:effectLst>
                  <a:outerShdw blurRad="38100" dist="38100" dir="2700000" algn="tl">
                    <a:srgbClr val="000000">
                      <a:alpha val="43137"/>
                    </a:srgbClr>
                  </a:outerShdw>
                </a:effectLst>
                <a:latin typeface="華康布丁體" pitchFamily="81" charset="-120"/>
                <a:ea typeface="華康布丁體" pitchFamily="81" charset="-120"/>
              </a:rPr>
              <a:t>你可能不知道</a:t>
            </a:r>
            <a:endParaRPr lang="en-US" altLang="zh-TW" sz="6000" dirty="0">
              <a:solidFill>
                <a:srgbClr val="CC3300"/>
              </a:solidFill>
              <a:effectLst>
                <a:outerShdw blurRad="38100" dist="38100" dir="2700000" algn="tl">
                  <a:srgbClr val="000000">
                    <a:alpha val="43137"/>
                  </a:srgbClr>
                </a:outerShdw>
              </a:effectLst>
              <a:latin typeface="華康布丁體" pitchFamily="81" charset="-120"/>
              <a:ea typeface="華康布丁體" pitchFamily="81" charset="-120"/>
            </a:endParaRPr>
          </a:p>
        </p:txBody>
      </p:sp>
      <p:sp>
        <p:nvSpPr>
          <p:cNvPr id="6" name="Rectangle 5"/>
          <p:cNvSpPr>
            <a:spLocks noChangeArrowheads="1"/>
          </p:cNvSpPr>
          <p:nvPr/>
        </p:nvSpPr>
        <p:spPr bwMode="auto">
          <a:xfrm>
            <a:off x="0" y="1484784"/>
            <a:ext cx="5673080" cy="5373216"/>
          </a:xfrm>
          <a:prstGeom prst="rect">
            <a:avLst/>
          </a:prstGeom>
          <a:noFill/>
          <a:ln w="9525">
            <a:noFill/>
            <a:miter lim="800000"/>
            <a:headEnd/>
            <a:tailEnd/>
          </a:ln>
          <a:effectLst/>
        </p:spPr>
        <p:txBody>
          <a:bodyPr/>
          <a:lstStyle/>
          <a:p>
            <a:pPr algn="just">
              <a:spcBef>
                <a:spcPct val="20000"/>
              </a:spcBef>
            </a:pPr>
            <a:r>
              <a:rPr lang="zh-TW" altLang="en-US" sz="3200" b="1" dirty="0">
                <a:latin typeface="華康隸書體W3" panose="03000309000000000000" pitchFamily="65" charset="-120"/>
                <a:ea typeface="華康隸書體W3" panose="03000309000000000000" pitchFamily="65" charset="-120"/>
              </a:rPr>
              <a:t>全世界每年有三百萬人因</a:t>
            </a:r>
            <a:r>
              <a:rPr lang="zh-TW" altLang="en-US" sz="3200" b="1" dirty="0" smtClean="0">
                <a:latin typeface="華康隸書體W3" panose="03000309000000000000" pitchFamily="65" charset="-120"/>
                <a:ea typeface="華康隸書體W3" panose="03000309000000000000" pitchFamily="65" charset="-120"/>
              </a:rPr>
              <a:t>吸菸死亡</a:t>
            </a:r>
            <a:r>
              <a:rPr lang="zh-TW" altLang="en-US" sz="3200" b="1" dirty="0" smtClean="0">
                <a:latin typeface="新細明體" panose="02020500000000000000" pitchFamily="18" charset="-120"/>
                <a:ea typeface="新細明體" panose="02020500000000000000" pitchFamily="18" charset="-120"/>
              </a:rPr>
              <a:t>，</a:t>
            </a:r>
            <a:r>
              <a:rPr lang="zh-TW" altLang="en-US" sz="3200" b="1" dirty="0" smtClean="0">
                <a:latin typeface="華康隸書體W3" panose="03000309000000000000" pitchFamily="65" charset="-120"/>
                <a:ea typeface="華康隸書體W3" panose="03000309000000000000" pitchFamily="65" charset="-120"/>
              </a:rPr>
              <a:t>在</a:t>
            </a:r>
            <a:r>
              <a:rPr lang="zh-TW" altLang="en-US" sz="3200" b="1" dirty="0">
                <a:latin typeface="華康隸書體W3" panose="03000309000000000000" pitchFamily="65" charset="-120"/>
                <a:ea typeface="華康隸書體W3" panose="03000309000000000000" pitchFamily="65" charset="-120"/>
              </a:rPr>
              <a:t>美國</a:t>
            </a:r>
            <a:r>
              <a:rPr lang="zh-TW" altLang="en-US" sz="3200" b="1" dirty="0" smtClean="0">
                <a:latin typeface="華康隸書體W3" panose="03000309000000000000" pitchFamily="65" charset="-120"/>
                <a:ea typeface="華康隸書體W3" panose="03000309000000000000" pitchFamily="65" charset="-120"/>
              </a:rPr>
              <a:t>則是每五</a:t>
            </a:r>
            <a:r>
              <a:rPr lang="zh-TW" altLang="en-US" sz="3200" b="1" dirty="0">
                <a:latin typeface="華康隸書體W3" panose="03000309000000000000" pitchFamily="65" charset="-120"/>
                <a:ea typeface="華康隸書體W3" panose="03000309000000000000" pitchFamily="65" charset="-120"/>
              </a:rPr>
              <a:t>個死亡中有一個是</a:t>
            </a:r>
            <a:r>
              <a:rPr lang="zh-TW" altLang="en-US" sz="3200" b="1" dirty="0" smtClean="0">
                <a:latin typeface="華康隸書體W3" panose="03000309000000000000" pitchFamily="65" charset="-120"/>
                <a:ea typeface="華康隸書體W3" panose="03000309000000000000" pitchFamily="65" charset="-120"/>
              </a:rPr>
              <a:t>因</a:t>
            </a:r>
            <a:r>
              <a:rPr lang="zh-TW" altLang="en-US" sz="3200" b="1" dirty="0">
                <a:latin typeface="華康隸書體W3" panose="03000309000000000000" pitchFamily="65" charset="-120"/>
                <a:ea typeface="華康隸書體W3" panose="03000309000000000000" pitchFamily="65" charset="-120"/>
              </a:rPr>
              <a:t>為</a:t>
            </a:r>
            <a:r>
              <a:rPr lang="zh-TW" altLang="en-US" sz="3200" b="1" dirty="0" smtClean="0">
                <a:latin typeface="華康隸書體W3" panose="03000309000000000000" pitchFamily="65" charset="-120"/>
                <a:ea typeface="華康隸書體W3" panose="03000309000000000000" pitchFamily="65" charset="-120"/>
              </a:rPr>
              <a:t>吸菸</a:t>
            </a:r>
            <a:r>
              <a:rPr lang="zh-TW" altLang="en-US" sz="3200" b="1" dirty="0">
                <a:latin typeface="華康隸書體W3" panose="03000309000000000000" pitchFamily="65" charset="-120"/>
                <a:ea typeface="華康隸書體W3" panose="03000309000000000000" pitchFamily="65" charset="-120"/>
              </a:rPr>
              <a:t>而死，</a:t>
            </a:r>
            <a:r>
              <a:rPr lang="zh-TW" altLang="en-US" sz="3200" b="1" dirty="0" smtClean="0">
                <a:latin typeface="華康隸書體W3" panose="03000309000000000000" pitchFamily="65" charset="-120"/>
                <a:ea typeface="華康隸書體W3" panose="03000309000000000000" pitchFamily="65" charset="-120"/>
              </a:rPr>
              <a:t>每年有四十萬人因吸菸而死。</a:t>
            </a:r>
            <a:r>
              <a:rPr lang="zh-TW" altLang="en-US" sz="3200" b="1" dirty="0">
                <a:latin typeface="華康隸書體W3" panose="03000309000000000000" pitchFamily="65" charset="-120"/>
                <a:ea typeface="華康隸書體W3" panose="03000309000000000000" pitchFamily="65" charset="-120"/>
              </a:rPr>
              <a:t>這個數字比一年裡每天</a:t>
            </a:r>
            <a:r>
              <a:rPr lang="zh-TW" altLang="en-US" sz="3200" b="1" dirty="0">
                <a:solidFill>
                  <a:srgbClr val="FF0000"/>
                </a:solidFill>
                <a:latin typeface="華康隸書體W3" panose="03000309000000000000" pitchFamily="65" charset="-120"/>
                <a:ea typeface="華康隸書體W3" panose="03000309000000000000" pitchFamily="65" charset="-120"/>
              </a:rPr>
              <a:t>三架巨型飛機失事</a:t>
            </a:r>
            <a:r>
              <a:rPr lang="zh-TW" altLang="en-US" sz="3200" b="1" dirty="0">
                <a:latin typeface="華康隸書體W3" panose="03000309000000000000" pitchFamily="65" charset="-120"/>
                <a:ea typeface="華康隸書體W3" panose="03000309000000000000" pitchFamily="65" charset="-120"/>
              </a:rPr>
              <a:t>死亡的人還多</a:t>
            </a:r>
            <a:r>
              <a:rPr lang="zh-TW" altLang="en-US" sz="3200" b="1" dirty="0" smtClean="0">
                <a:latin typeface="華康隸書體W3" panose="03000309000000000000" pitchFamily="65" charset="-120"/>
                <a:ea typeface="華康隸書體W3" panose="03000309000000000000" pitchFamily="65" charset="-120"/>
              </a:rPr>
              <a:t>。</a:t>
            </a:r>
            <a:endParaRPr lang="en-US" altLang="zh-TW" sz="3200" b="1" dirty="0" smtClean="0">
              <a:latin typeface="華康隸書體W3" panose="03000309000000000000" pitchFamily="65" charset="-120"/>
              <a:ea typeface="華康隸書體W3" panose="03000309000000000000" pitchFamily="65" charset="-120"/>
            </a:endParaRPr>
          </a:p>
          <a:p>
            <a:pPr algn="just">
              <a:spcBef>
                <a:spcPct val="20000"/>
              </a:spcBef>
            </a:pPr>
            <a:r>
              <a:rPr lang="zh-TW" altLang="en-US" sz="3200" b="1" dirty="0" smtClean="0">
                <a:latin typeface="華康隸書體W3" panose="03000309000000000000" pitchFamily="65" charset="-120"/>
                <a:ea typeface="華康隸書體W3" panose="03000309000000000000" pitchFamily="65" charset="-120"/>
              </a:rPr>
              <a:t>吸菸</a:t>
            </a:r>
            <a:r>
              <a:rPr lang="zh-TW" altLang="en-US" sz="3200" b="1" dirty="0">
                <a:latin typeface="華康隸書體W3" panose="03000309000000000000" pitchFamily="65" charset="-120"/>
                <a:ea typeface="華康隸書體W3" panose="03000309000000000000" pitchFamily="65" charset="-120"/>
              </a:rPr>
              <a:t>是一個最容易防止的死亡因素。統計上，吸菸的人比不吸菸的人早</a:t>
            </a:r>
            <a:r>
              <a:rPr lang="zh-TW" altLang="en-US" sz="3200" b="1" dirty="0" smtClean="0">
                <a:latin typeface="華康隸書體W3" panose="03000309000000000000" pitchFamily="65" charset="-120"/>
                <a:ea typeface="華康隸書體W3" panose="03000309000000000000" pitchFamily="65" charset="-120"/>
              </a:rPr>
              <a:t>死</a:t>
            </a:r>
            <a:r>
              <a:rPr lang="en-US" altLang="zh-TW" sz="3200" b="1" dirty="0" smtClean="0">
                <a:solidFill>
                  <a:srgbClr val="FF0000"/>
                </a:solidFill>
                <a:latin typeface="華康隸書體W3" panose="03000309000000000000" pitchFamily="65" charset="-120"/>
                <a:ea typeface="華康隸書體W3" panose="03000309000000000000" pitchFamily="65" charset="-120"/>
              </a:rPr>
              <a:t>10~12</a:t>
            </a:r>
            <a:r>
              <a:rPr lang="zh-TW" altLang="en-US" sz="3200" b="1" dirty="0" smtClean="0">
                <a:latin typeface="華康隸書體W3" panose="03000309000000000000" pitchFamily="65" charset="-120"/>
                <a:ea typeface="華康隸書體W3" panose="03000309000000000000" pitchFamily="65" charset="-120"/>
              </a:rPr>
              <a:t>年</a:t>
            </a:r>
            <a:r>
              <a:rPr lang="zh-TW" altLang="en-US" sz="3200" b="1" dirty="0">
                <a:latin typeface="華康隸書體W3" panose="03000309000000000000" pitchFamily="65" charset="-120"/>
                <a:ea typeface="華康隸書體W3" panose="03000309000000000000" pitchFamily="65" charset="-120"/>
              </a:rPr>
              <a:t>。</a:t>
            </a:r>
            <a:br>
              <a:rPr lang="zh-TW" altLang="en-US" sz="3200" b="1" dirty="0">
                <a:latin typeface="華康隸書體W3" panose="03000309000000000000" pitchFamily="65" charset="-120"/>
                <a:ea typeface="華康隸書體W3" panose="03000309000000000000" pitchFamily="65" charset="-120"/>
              </a:rPr>
            </a:br>
            <a:endParaRPr lang="zh-TW" altLang="en-US" sz="3200" b="1" dirty="0">
              <a:latin typeface="華康隸書體W3" panose="03000309000000000000" pitchFamily="65" charset="-120"/>
              <a:ea typeface="華康隸書體W3" panose="03000309000000000000" pitchFamily="65" charset="-120"/>
            </a:endParaRPr>
          </a:p>
        </p:txBody>
      </p:sp>
      <p:pic>
        <p:nvPicPr>
          <p:cNvPr id="18434" name="Picture 2" descr="http://www.ht120.cn/uploads/kongyan6.jpg"/>
          <p:cNvPicPr>
            <a:picLocks noChangeAspect="1" noChangeArrowheads="1"/>
          </p:cNvPicPr>
          <p:nvPr/>
        </p:nvPicPr>
        <p:blipFill>
          <a:blip r:embed="rId3" cstate="print"/>
          <a:srcRect/>
          <a:stretch>
            <a:fillRect/>
          </a:stretch>
        </p:blipFill>
        <p:spPr bwMode="auto">
          <a:xfrm>
            <a:off x="5817096" y="1484784"/>
            <a:ext cx="4088904" cy="537321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0" y="0"/>
            <a:ext cx="9906000" cy="1268760"/>
          </a:xfrm>
        </p:spPr>
        <p:txBody>
          <a:bodyPr>
            <a:noAutofit/>
          </a:bodyPr>
          <a:lstStyle/>
          <a:p>
            <a:pPr algn="ctr"/>
            <a:r>
              <a:rPr lang="zh-TW" altLang="en-US" sz="6000" dirty="0" smtClean="0">
                <a:solidFill>
                  <a:srgbClr val="CC3300"/>
                </a:solidFill>
                <a:effectLst>
                  <a:outerShdw blurRad="38100" dist="38100" dir="2700000" algn="tl">
                    <a:srgbClr val="000000">
                      <a:alpha val="43137"/>
                    </a:srgbClr>
                  </a:outerShdw>
                </a:effectLst>
                <a:latin typeface="華康布丁體" pitchFamily="81" charset="-120"/>
                <a:ea typeface="華康布丁體" pitchFamily="81" charset="-120"/>
              </a:rPr>
              <a:t>你不可不知道</a:t>
            </a:r>
            <a:endParaRPr lang="en-US" altLang="zh-TW" sz="6000" dirty="0">
              <a:solidFill>
                <a:srgbClr val="CC3300"/>
              </a:solidFill>
              <a:effectLst>
                <a:outerShdw blurRad="38100" dist="38100" dir="2700000" algn="tl">
                  <a:srgbClr val="000000">
                    <a:alpha val="43137"/>
                  </a:srgbClr>
                </a:outerShdw>
              </a:effectLst>
              <a:latin typeface="華康布丁體" pitchFamily="81" charset="-120"/>
              <a:ea typeface="華康布丁體" pitchFamily="81" charset="-120"/>
            </a:endParaRPr>
          </a:p>
        </p:txBody>
      </p:sp>
      <p:sp>
        <p:nvSpPr>
          <p:cNvPr id="4" name="內容版面配置區 3"/>
          <p:cNvSpPr>
            <a:spLocks noGrp="1"/>
          </p:cNvSpPr>
          <p:nvPr>
            <p:ph sz="quarter" idx="1"/>
          </p:nvPr>
        </p:nvSpPr>
        <p:spPr>
          <a:xfrm>
            <a:off x="5097016" y="1484784"/>
            <a:ext cx="4637534" cy="5373216"/>
          </a:xfrm>
        </p:spPr>
        <p:txBody>
          <a:bodyPr>
            <a:noAutofit/>
          </a:bodyPr>
          <a:lstStyle/>
          <a:p>
            <a:pPr marL="0" indent="0" algn="just">
              <a:buNone/>
            </a:pPr>
            <a:r>
              <a:rPr lang="zh-TW" altLang="en-US" sz="2800" b="1" dirty="0" smtClean="0">
                <a:latin typeface="華康隸書體W3" panose="03000309000000000000" pitchFamily="65" charset="-120"/>
                <a:ea typeface="華康隸書體W3" panose="03000309000000000000" pitchFamily="65" charset="-120"/>
              </a:rPr>
              <a:t>根據</a:t>
            </a:r>
            <a:r>
              <a:rPr lang="en-US" altLang="zh-TW" sz="2800" b="1" dirty="0" smtClean="0">
                <a:latin typeface="華康隸書體W3" panose="03000309000000000000" pitchFamily="65" charset="-120"/>
                <a:ea typeface="華康隸書體W3" panose="03000309000000000000" pitchFamily="65" charset="-120"/>
              </a:rPr>
              <a:t>2002</a:t>
            </a:r>
            <a:r>
              <a:rPr lang="zh-TW" altLang="en-US" sz="2800" b="1" dirty="0" smtClean="0">
                <a:latin typeface="華康隸書體W3" panose="03000309000000000000" pitchFamily="65" charset="-120"/>
                <a:ea typeface="華康隸書體W3" panose="03000309000000000000" pitchFamily="65" charset="-120"/>
              </a:rPr>
              <a:t>年台灣國民健康促進知識、態度與行為調查，台灣有高達</a:t>
            </a:r>
            <a:r>
              <a:rPr lang="en-US" altLang="zh-TW" sz="2800" b="1" dirty="0" smtClean="0">
                <a:latin typeface="華康隸書體W3" panose="03000309000000000000" pitchFamily="65" charset="-120"/>
                <a:ea typeface="華康隸書體W3" panose="03000309000000000000" pitchFamily="65" charset="-120"/>
              </a:rPr>
              <a:t>489</a:t>
            </a:r>
            <a:r>
              <a:rPr lang="zh-TW" altLang="en-US" sz="2800" b="1" dirty="0" smtClean="0">
                <a:latin typeface="華康隸書體W3" panose="03000309000000000000" pitchFamily="65" charset="-120"/>
                <a:ea typeface="華康隸書體W3" panose="03000309000000000000" pitchFamily="65" charset="-120"/>
              </a:rPr>
              <a:t>萬吸菸人口，其中</a:t>
            </a:r>
            <a:r>
              <a:rPr lang="en-US" altLang="zh-TW" sz="2800" b="1" dirty="0" smtClean="0">
                <a:latin typeface="華康隸書體W3" panose="03000309000000000000" pitchFamily="65" charset="-120"/>
                <a:ea typeface="華康隸書體W3" panose="03000309000000000000" pitchFamily="65" charset="-120"/>
              </a:rPr>
              <a:t>18</a:t>
            </a:r>
            <a:r>
              <a:rPr lang="zh-TW" altLang="en-US" sz="2800" b="1" dirty="0" smtClean="0">
                <a:latin typeface="華康隸書體W3" panose="03000309000000000000" pitchFamily="65" charset="-120"/>
                <a:ea typeface="華康隸書體W3" panose="03000309000000000000" pitchFamily="65" charset="-120"/>
              </a:rPr>
              <a:t>歲以上的</a:t>
            </a:r>
            <a:r>
              <a:rPr lang="zh-TW" altLang="en-US" sz="2800" b="1" dirty="0" smtClean="0">
                <a:solidFill>
                  <a:srgbClr val="FF0000"/>
                </a:solidFill>
                <a:latin typeface="華康隸書體W3" panose="03000309000000000000" pitchFamily="65" charset="-120"/>
                <a:ea typeface="華康隸書體W3" panose="03000309000000000000" pitchFamily="65" charset="-120"/>
              </a:rPr>
              <a:t>男性吸菸比率約佔</a:t>
            </a:r>
            <a:r>
              <a:rPr lang="en-US" altLang="zh-TW" sz="2800" b="1" dirty="0" smtClean="0">
                <a:solidFill>
                  <a:srgbClr val="FF0000"/>
                </a:solidFill>
                <a:latin typeface="華康隸書體W3" panose="03000309000000000000" pitchFamily="65" charset="-120"/>
                <a:ea typeface="華康隸書體W3" panose="03000309000000000000" pitchFamily="65" charset="-120"/>
              </a:rPr>
              <a:t>45.9</a:t>
            </a:r>
            <a:r>
              <a:rPr lang="zh-TW" altLang="en-US" sz="2800" b="1" dirty="0" smtClean="0">
                <a:solidFill>
                  <a:srgbClr val="FF0000"/>
                </a:solidFill>
                <a:latin typeface="華康隸書體W3" panose="03000309000000000000" pitchFamily="65" charset="-120"/>
                <a:ea typeface="華康隸書體W3" panose="03000309000000000000" pitchFamily="65" charset="-120"/>
              </a:rPr>
              <a:t>％，女性吸菸比率約佔</a:t>
            </a:r>
            <a:r>
              <a:rPr lang="en-US" altLang="zh-TW" sz="2800" b="1" dirty="0" smtClean="0">
                <a:solidFill>
                  <a:srgbClr val="FF0000"/>
                </a:solidFill>
                <a:latin typeface="華康隸書體W3" panose="03000309000000000000" pitchFamily="65" charset="-120"/>
                <a:ea typeface="華康隸書體W3" panose="03000309000000000000" pitchFamily="65" charset="-120"/>
              </a:rPr>
              <a:t>6.2</a:t>
            </a:r>
            <a:r>
              <a:rPr lang="zh-TW" altLang="en-US" sz="2800" b="1" dirty="0" smtClean="0">
                <a:solidFill>
                  <a:srgbClr val="FF0000"/>
                </a:solidFill>
                <a:latin typeface="華康隸書體W3" panose="03000309000000000000" pitchFamily="65" charset="-120"/>
                <a:ea typeface="華康隸書體W3" panose="03000309000000000000" pitchFamily="65" charset="-120"/>
              </a:rPr>
              <a:t>％</a:t>
            </a:r>
            <a:r>
              <a:rPr lang="zh-TW" altLang="en-US" sz="2800" b="1" dirty="0" smtClean="0">
                <a:latin typeface="華康隸書體W3" panose="03000309000000000000" pitchFamily="65" charset="-120"/>
                <a:ea typeface="華康隸書體W3" panose="03000309000000000000" pitchFamily="65" charset="-120"/>
              </a:rPr>
              <a:t>。平均每小時約有兩個人因菸而</a:t>
            </a:r>
            <a:r>
              <a:rPr lang="zh-TW" altLang="en-US" sz="2800" b="1" dirty="0">
                <a:latin typeface="華康隸書體W3" panose="03000309000000000000" pitchFamily="65" charset="-120"/>
                <a:ea typeface="華康隸書體W3" panose="03000309000000000000" pitchFamily="65" charset="-120"/>
              </a:rPr>
              <a:t>死亡，菸</a:t>
            </a:r>
            <a:r>
              <a:rPr lang="zh-TW" altLang="en-US" sz="2800" b="1" dirty="0" smtClean="0">
                <a:latin typeface="華康隸書體W3" panose="03000309000000000000" pitchFamily="65" charset="-120"/>
                <a:ea typeface="華康隸書體W3" panose="03000309000000000000" pitchFamily="65" charset="-120"/>
              </a:rPr>
              <a:t>害防制工作更需要積極有效的推動。</a:t>
            </a:r>
            <a:endParaRPr lang="zh-TW" altLang="en-US" sz="2800" dirty="0" smtClean="0">
              <a:latin typeface="華康隸書體W3" panose="03000309000000000000" pitchFamily="65" charset="-120"/>
              <a:ea typeface="華康隸書體W3" panose="03000309000000000000" pitchFamily="65" charset="-120"/>
            </a:endParaRPr>
          </a:p>
        </p:txBody>
      </p:sp>
      <p:pic>
        <p:nvPicPr>
          <p:cNvPr id="16386" name="Picture 2" descr="http://www.chinavid.com/up_files/image/2008-1-26/33682113.jpg"/>
          <p:cNvPicPr>
            <a:picLocks noChangeAspect="1" noChangeArrowheads="1"/>
          </p:cNvPicPr>
          <p:nvPr/>
        </p:nvPicPr>
        <p:blipFill rotWithShape="1">
          <a:blip r:embed="rId3" cstate="print"/>
          <a:srcRect l="2477" r="2672"/>
          <a:stretch/>
        </p:blipFill>
        <p:spPr bwMode="auto">
          <a:xfrm>
            <a:off x="-15552" y="1484783"/>
            <a:ext cx="5112568" cy="539015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0" y="0"/>
            <a:ext cx="9906000" cy="1219200"/>
          </a:xfrm>
        </p:spPr>
        <p:txBody>
          <a:bodyPr>
            <a:normAutofit/>
          </a:bodyPr>
          <a:lstStyle/>
          <a:p>
            <a:pPr algn="ctr" defTabSz="914400">
              <a:spcBef>
                <a:spcPts val="0"/>
              </a:spcBef>
              <a:buNone/>
            </a:pPr>
            <a:r>
              <a:rPr lang="zh-TW" altLang="en-US" sz="5400" b="0" i="0" dirty="0" smtClean="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rPr>
              <a:t>菸與肺癌</a:t>
            </a:r>
            <a:endParaRPr lang="zh-TW" altLang="en-US" sz="5400" b="0" i="0" dirty="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endParaRPr>
          </a:p>
        </p:txBody>
      </p:sp>
      <p:sp>
        <p:nvSpPr>
          <p:cNvPr id="3" name="Rectangle 2"/>
          <p:cNvSpPr>
            <a:spLocks noGrp="1"/>
          </p:cNvSpPr>
          <p:nvPr>
            <p:ph sz="quarter" idx="1"/>
          </p:nvPr>
        </p:nvSpPr>
        <p:spPr>
          <a:xfrm>
            <a:off x="634181" y="1988840"/>
            <a:ext cx="8639299" cy="4320480"/>
          </a:xfrm>
        </p:spPr>
        <p:txBody>
          <a:bodyPr>
            <a:noAutofit/>
          </a:bodyPr>
          <a:lstStyle/>
          <a:p>
            <a:pPr marL="0" indent="0" algn="just">
              <a:spcBef>
                <a:spcPct val="20000"/>
              </a:spcBef>
              <a:buNone/>
            </a:pPr>
            <a:r>
              <a:rPr lang="zh-TW" altLang="en-US" sz="3200" b="1" dirty="0" smtClean="0">
                <a:latin typeface="華康隸書體W3" panose="03000309000000000000" pitchFamily="65" charset="-120"/>
                <a:ea typeface="華康隸書體W3" panose="03000309000000000000" pitchFamily="65" charset="-120"/>
              </a:rPr>
              <a:t>肺癌發病率：吸菸者為不吸菸者的</a:t>
            </a:r>
            <a:r>
              <a:rPr lang="en-US" altLang="zh-TW" sz="3200" b="1" dirty="0" smtClean="0">
                <a:latin typeface="華康隸書體W3" panose="03000309000000000000" pitchFamily="65" charset="-120"/>
                <a:ea typeface="華康隸書體W3" panose="03000309000000000000" pitchFamily="65" charset="-120"/>
              </a:rPr>
              <a:t>10.8</a:t>
            </a:r>
            <a:r>
              <a:rPr lang="zh-TW" altLang="en-US" sz="3200" b="1" dirty="0" smtClean="0">
                <a:latin typeface="華康隸書體W3" panose="03000309000000000000" pitchFamily="65" charset="-120"/>
                <a:ea typeface="華康隸書體W3" panose="03000309000000000000" pitchFamily="65" charset="-120"/>
              </a:rPr>
              <a:t>倍；肺癌的年死亡率：不吸菸者為</a:t>
            </a:r>
            <a:r>
              <a:rPr lang="en-US" altLang="zh-TW" sz="3200" b="1" dirty="0" smtClean="0">
                <a:latin typeface="華康隸書體W3" panose="03000309000000000000" pitchFamily="65" charset="-120"/>
                <a:ea typeface="華康隸書體W3" panose="03000309000000000000" pitchFamily="65" charset="-120"/>
              </a:rPr>
              <a:t>12.8/10</a:t>
            </a:r>
            <a:r>
              <a:rPr lang="zh-TW" altLang="en-US" sz="3200" b="1" dirty="0" smtClean="0">
                <a:latin typeface="華康隸書體W3" panose="03000309000000000000" pitchFamily="65" charset="-120"/>
                <a:ea typeface="華康隸書體W3" panose="03000309000000000000" pitchFamily="65" charset="-120"/>
              </a:rPr>
              <a:t>萬；每日吸菸</a:t>
            </a:r>
            <a:r>
              <a:rPr lang="en-US" altLang="zh-TW" sz="3200" b="1" dirty="0" smtClean="0">
                <a:latin typeface="華康隸書體W3" panose="03000309000000000000" pitchFamily="65" charset="-120"/>
                <a:ea typeface="華康隸書體W3" panose="03000309000000000000" pitchFamily="65" charset="-120"/>
              </a:rPr>
              <a:t>10</a:t>
            </a:r>
            <a:r>
              <a:rPr lang="zh-TW" altLang="en-US" sz="3200" b="1" dirty="0" smtClean="0">
                <a:latin typeface="華康隸書體W3" panose="03000309000000000000" pitchFamily="65" charset="-120"/>
                <a:ea typeface="華康隸書體W3" panose="03000309000000000000" pitchFamily="65" charset="-120"/>
              </a:rPr>
              <a:t>支以下者為</a:t>
            </a:r>
            <a:r>
              <a:rPr lang="en-US" altLang="zh-TW" sz="3200" b="1" dirty="0" smtClean="0">
                <a:latin typeface="華康隸書體W3" panose="03000309000000000000" pitchFamily="65" charset="-120"/>
                <a:ea typeface="華康隸書體W3" panose="03000309000000000000" pitchFamily="65" charset="-120"/>
              </a:rPr>
              <a:t>95.2/10</a:t>
            </a:r>
            <a:r>
              <a:rPr lang="zh-TW" altLang="en-US" sz="3200" b="1" dirty="0" smtClean="0">
                <a:latin typeface="華康隸書體W3" panose="03000309000000000000" pitchFamily="65" charset="-120"/>
                <a:ea typeface="華康隸書體W3" panose="03000309000000000000" pitchFamily="65" charset="-120"/>
              </a:rPr>
              <a:t>萬；每日吸菸</a:t>
            </a:r>
            <a:r>
              <a:rPr lang="en-US" altLang="zh-TW" sz="3200" b="1" dirty="0" smtClean="0">
                <a:latin typeface="華康隸書體W3" panose="03000309000000000000" pitchFamily="65" charset="-120"/>
                <a:ea typeface="華康隸書體W3" panose="03000309000000000000" pitchFamily="65" charset="-120"/>
              </a:rPr>
              <a:t>20</a:t>
            </a:r>
            <a:r>
              <a:rPr lang="zh-TW" altLang="en-US" sz="3200" b="1" dirty="0" smtClean="0">
                <a:latin typeface="華康隸書體W3" panose="03000309000000000000" pitchFamily="65" charset="-120"/>
                <a:ea typeface="華康隸書體W3" panose="03000309000000000000" pitchFamily="65" charset="-120"/>
              </a:rPr>
              <a:t>支以上者為</a:t>
            </a:r>
            <a:r>
              <a:rPr lang="en-US" altLang="zh-TW" sz="3200" b="1" dirty="0" smtClean="0">
                <a:latin typeface="華康隸書體W3" panose="03000309000000000000" pitchFamily="65" charset="-120"/>
                <a:ea typeface="華康隸書體W3" panose="03000309000000000000" pitchFamily="65" charset="-120"/>
              </a:rPr>
              <a:t>235.4/10</a:t>
            </a:r>
            <a:r>
              <a:rPr lang="zh-TW" altLang="en-US" sz="3200" b="1" dirty="0" smtClean="0">
                <a:latin typeface="華康隸書體W3" panose="03000309000000000000" pitchFamily="65" charset="-120"/>
                <a:ea typeface="華康隸書體W3" panose="03000309000000000000" pitchFamily="65" charset="-120"/>
              </a:rPr>
              <a:t>萬，比不吸菸者高</a:t>
            </a:r>
            <a:r>
              <a:rPr lang="en-US" altLang="zh-TW" sz="3200" b="1" dirty="0" smtClean="0">
                <a:latin typeface="華康隸書體W3" panose="03000309000000000000" pitchFamily="65" charset="-120"/>
                <a:ea typeface="華康隸書體W3" panose="03000309000000000000" pitchFamily="65" charset="-120"/>
              </a:rPr>
              <a:t>18.4</a:t>
            </a:r>
            <a:r>
              <a:rPr lang="zh-TW" altLang="en-US" sz="3200" b="1" dirty="0" smtClean="0">
                <a:latin typeface="華康隸書體W3" panose="03000309000000000000" pitchFamily="65" charset="-120"/>
                <a:ea typeface="華康隸書體W3" panose="03000309000000000000" pitchFamily="65" charset="-120"/>
              </a:rPr>
              <a:t>倍。</a:t>
            </a:r>
            <a:endParaRPr lang="en-US" altLang="zh-TW" sz="3200" b="1" dirty="0" smtClean="0">
              <a:latin typeface="華康隸書體W3" panose="03000309000000000000" pitchFamily="65" charset="-120"/>
              <a:ea typeface="華康隸書體W3" panose="03000309000000000000" pitchFamily="65" charset="-120"/>
            </a:endParaRPr>
          </a:p>
          <a:p>
            <a:pPr marL="0" indent="0" algn="just">
              <a:spcBef>
                <a:spcPct val="20000"/>
              </a:spcBef>
              <a:buNone/>
            </a:pPr>
            <a:r>
              <a:rPr lang="zh-TW" altLang="en-US" sz="3200" b="1" dirty="0" smtClean="0">
                <a:latin typeface="華康隸書體W3" panose="03000309000000000000" pitchFamily="65" charset="-120"/>
                <a:ea typeface="華康隸書體W3" panose="03000309000000000000" pitchFamily="65" charset="-120"/>
              </a:rPr>
              <a:t>吸菸成為中年男性的主要死因，佔死亡總數的三分之一以上；中年女性因吸菸致死佔其死亡數的八分之一。因此各先進國家莫不把菸害防制視為重要的公衛課題。</a:t>
            </a:r>
            <a:endParaRPr lang="zh-TW" altLang="en-US" sz="3200" dirty="0" smtClean="0">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9906000" cy="1268760"/>
          </a:xfrm>
        </p:spPr>
        <p:txBody>
          <a:bodyPr/>
          <a:lstStyle/>
          <a:p>
            <a:pPr algn="ctr"/>
            <a:r>
              <a:rPr lang="zh-TW" altLang="en-US" sz="5400" dirty="0" smtClean="0">
                <a:solidFill>
                  <a:srgbClr val="CC3300"/>
                </a:solidFill>
                <a:effectLst>
                  <a:outerShdw blurRad="38100" dist="38100" dir="2700000" algn="tl">
                    <a:srgbClr val="000000">
                      <a:alpha val="43137"/>
                    </a:srgbClr>
                  </a:outerShdw>
                </a:effectLst>
                <a:latin typeface="華康布丁體" pitchFamily="81" charset="-120"/>
                <a:ea typeface="華康布丁體" pitchFamily="81" charset="-120"/>
              </a:rPr>
              <a:t>為什麼要吸菸？</a:t>
            </a:r>
            <a:endParaRPr lang="zh-TW" altLang="en-US" sz="5400" dirty="0">
              <a:effectLst>
                <a:outerShdw blurRad="38100" dist="38100" dir="2700000" algn="tl">
                  <a:srgbClr val="000000">
                    <a:alpha val="43137"/>
                  </a:srgbClr>
                </a:outerShdw>
              </a:effectLst>
              <a:latin typeface="華康布丁體" pitchFamily="81" charset="-120"/>
              <a:ea typeface="華康布丁體" pitchFamily="81" charset="-120"/>
            </a:endParaRPr>
          </a:p>
        </p:txBody>
      </p:sp>
      <p:sp>
        <p:nvSpPr>
          <p:cNvPr id="3" name="內容版面配置區 2"/>
          <p:cNvSpPr>
            <a:spLocks noGrp="1"/>
          </p:cNvSpPr>
          <p:nvPr>
            <p:ph sz="quarter" idx="1"/>
          </p:nvPr>
        </p:nvSpPr>
        <p:spPr>
          <a:xfrm>
            <a:off x="553464" y="1600200"/>
            <a:ext cx="8864032" cy="2116832"/>
          </a:xfrm>
        </p:spPr>
        <p:txBody>
          <a:bodyPr/>
          <a:lstStyle/>
          <a:p>
            <a:pPr>
              <a:spcBef>
                <a:spcPct val="20000"/>
              </a:spcBef>
              <a:buBlip>
                <a:blip r:embed="rId2"/>
              </a:buBlip>
            </a:pPr>
            <a:r>
              <a:rPr lang="zh-TW" altLang="en-US" sz="2800" b="1" dirty="0" smtClean="0">
                <a:latin typeface="華康隸書體W3" panose="03000309000000000000" pitchFamily="65" charset="-120"/>
                <a:ea typeface="華康隸書體W3" panose="03000309000000000000" pitchFamily="65" charset="-120"/>
              </a:rPr>
              <a:t>大部分的人在十到十八歲間開始吸菸。</a:t>
            </a:r>
          </a:p>
          <a:p>
            <a:pPr>
              <a:spcBef>
                <a:spcPct val="20000"/>
              </a:spcBef>
              <a:buBlip>
                <a:blip r:embed="rId2"/>
              </a:buBlip>
            </a:pPr>
            <a:r>
              <a:rPr lang="zh-TW" altLang="en-US" sz="2800" b="1" dirty="0" smtClean="0">
                <a:latin typeface="華康隸書體W3" panose="03000309000000000000" pitchFamily="65" charset="-120"/>
                <a:ea typeface="華康隸書體W3" panose="03000309000000000000" pitchFamily="65" charset="-120"/>
              </a:rPr>
              <a:t>吸菸的主要原因是同伴的壓力和好奇心。</a:t>
            </a:r>
            <a:endParaRPr lang="en-US" altLang="zh-TW" sz="2800" b="1" dirty="0" smtClean="0">
              <a:latin typeface="華康隸書體W3" panose="03000309000000000000" pitchFamily="65" charset="-120"/>
              <a:ea typeface="華康隸書體W3" panose="03000309000000000000" pitchFamily="65" charset="-120"/>
            </a:endParaRPr>
          </a:p>
          <a:p>
            <a:pPr>
              <a:spcBef>
                <a:spcPct val="20000"/>
              </a:spcBef>
              <a:buBlip>
                <a:blip r:embed="rId2"/>
              </a:buBlip>
            </a:pPr>
            <a:r>
              <a:rPr lang="zh-TW" altLang="en-US" sz="2800" b="1" dirty="0" smtClean="0">
                <a:latin typeface="華康隸書體W3" panose="03000309000000000000" pitchFamily="65" charset="-120"/>
                <a:ea typeface="華康隸書體W3" panose="03000309000000000000" pitchFamily="65" charset="-120"/>
              </a:rPr>
              <a:t>父母親吸菸的人比父母親不吸菸的人比較容易去吸菸。</a:t>
            </a:r>
            <a:endParaRPr lang="en-US" altLang="zh-TW" sz="2800" b="1" dirty="0" smtClean="0">
              <a:latin typeface="華康隸書體W3" panose="03000309000000000000" pitchFamily="65" charset="-120"/>
              <a:ea typeface="華康隸書體W3" panose="03000309000000000000" pitchFamily="65" charset="-120"/>
            </a:endParaRPr>
          </a:p>
          <a:p>
            <a:pPr>
              <a:spcBef>
                <a:spcPct val="20000"/>
              </a:spcBef>
              <a:buBlip>
                <a:blip r:embed="rId2"/>
              </a:buBlip>
            </a:pPr>
            <a:r>
              <a:rPr lang="zh-TW" altLang="en-US" sz="2800" b="1" dirty="0" smtClean="0">
                <a:latin typeface="華康隸書體W3" panose="03000309000000000000" pitchFamily="65" charset="-120"/>
                <a:ea typeface="華康隸書體W3" panose="03000309000000000000" pitchFamily="65" charset="-120"/>
              </a:rPr>
              <a:t>早開始吸菸的人比遲開始的人容易長期上癮。</a:t>
            </a:r>
            <a:endParaRPr lang="zh-TW" altLang="en-US" dirty="0">
              <a:latin typeface="華康隸書體W3" panose="03000309000000000000" pitchFamily="65" charset="-120"/>
              <a:ea typeface="華康隸書體W3" panose="03000309000000000000" pitchFamily="65" charset="-120"/>
            </a:endParaRPr>
          </a:p>
        </p:txBody>
      </p:sp>
      <p:sp>
        <p:nvSpPr>
          <p:cNvPr id="4" name="Rectangle 7"/>
          <p:cNvSpPr txBox="1">
            <a:spLocks noChangeArrowheads="1"/>
          </p:cNvSpPr>
          <p:nvPr/>
        </p:nvSpPr>
        <p:spPr>
          <a:xfrm>
            <a:off x="3008784" y="3717032"/>
            <a:ext cx="6897216" cy="3140968"/>
          </a:xfrm>
          <a:prstGeom prst="rect">
            <a:avLst/>
          </a:prstGeom>
          <a:solidFill>
            <a:srgbClr val="002060"/>
          </a:solidFill>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2800" b="1" i="0" u="none" strike="noStrike" kern="1200" cap="none" spc="0" normalizeH="0" baseline="0" noProof="0" dirty="0" smtClean="0">
                <a:ln>
                  <a:noFill/>
                </a:ln>
                <a:solidFill>
                  <a:schemeClr val="bg1"/>
                </a:solidFill>
                <a:effectLst/>
                <a:uLnTx/>
                <a:uFillTx/>
                <a:latin typeface="+mj-lt"/>
                <a:ea typeface="標楷體" pitchFamily="65" charset="-120"/>
                <a:cs typeface="+mj-cs"/>
              </a:rPr>
              <a:t>吸菸能幫助放鬆心情</a:t>
            </a:r>
            <a:endParaRPr kumimoji="0" lang="en-US" altLang="zh-TW" sz="2800" b="1" i="0" u="none" strike="noStrike" kern="1200" cap="none" spc="0" normalizeH="0" baseline="0" noProof="0" dirty="0" smtClean="0">
              <a:ln>
                <a:noFill/>
              </a:ln>
              <a:solidFill>
                <a:schemeClr val="bg1"/>
              </a:solidFill>
              <a:effectLst/>
              <a:uLnTx/>
              <a:uFillTx/>
              <a:latin typeface="+mj-lt"/>
              <a:ea typeface="標楷體" pitchFamily="65" charset="-120"/>
              <a:cs typeface="+mj-cs"/>
            </a:endParaRPr>
          </a:p>
          <a:p>
            <a:pPr algn="ctr">
              <a:spcBef>
                <a:spcPct val="0"/>
              </a:spcBef>
            </a:pPr>
            <a:r>
              <a:rPr lang="zh-TW" altLang="en-US" sz="2800" b="1" dirty="0" smtClean="0">
                <a:solidFill>
                  <a:schemeClr val="bg1"/>
                </a:solidFill>
                <a:ea typeface="標楷體" pitchFamily="65" charset="-120"/>
              </a:rPr>
              <a:t>飯後一根菸快樂似神仙</a:t>
            </a:r>
          </a:p>
          <a:p>
            <a:pPr lvl="0" algn="ctr">
              <a:spcBef>
                <a:spcPct val="0"/>
              </a:spcBef>
            </a:pPr>
            <a:r>
              <a:rPr lang="zh-TW" altLang="en-US" sz="2800" b="1" dirty="0" smtClean="0">
                <a:solidFill>
                  <a:schemeClr val="bg1"/>
                </a:solidFill>
                <a:ea typeface="標楷體" pitchFamily="65" charset="-120"/>
              </a:rPr>
              <a:t>抽菸讓人感覺更有型</a:t>
            </a:r>
            <a:endParaRPr lang="en-US" altLang="zh-TW" sz="2800" b="1" dirty="0" smtClean="0">
              <a:solidFill>
                <a:schemeClr val="bg1"/>
              </a:solidFill>
              <a:ea typeface="標楷體" pitchFamily="65" charset="-120"/>
            </a:endParaRPr>
          </a:p>
          <a:p>
            <a:pPr lvl="0" algn="ctr">
              <a:spcBef>
                <a:spcPct val="0"/>
              </a:spcBef>
            </a:pPr>
            <a:r>
              <a:rPr lang="zh-TW" altLang="en-US" sz="2800" b="1" dirty="0" smtClean="0">
                <a:solidFill>
                  <a:schemeClr val="bg1"/>
                </a:solidFill>
                <a:ea typeface="標楷體" pitchFamily="65" charset="-120"/>
              </a:rPr>
              <a:t>抽菸可以拉近與朋友間的距離</a:t>
            </a:r>
            <a:endParaRPr lang="en-US" altLang="zh-TW" sz="2800" b="1" dirty="0" smtClean="0">
              <a:solidFill>
                <a:schemeClr val="bg1"/>
              </a:solidFill>
              <a:ea typeface="標楷體" pitchFamily="65" charset="-120"/>
            </a:endParaRPr>
          </a:p>
          <a:p>
            <a:pPr lvl="0" algn="ctr">
              <a:spcBef>
                <a:spcPct val="0"/>
              </a:spcBef>
            </a:pPr>
            <a:r>
              <a:rPr lang="zh-TW" altLang="en-US" sz="2800" b="1" dirty="0" smtClean="0">
                <a:solidFill>
                  <a:schemeClr val="bg1"/>
                </a:solidFill>
                <a:ea typeface="標楷體" pitchFamily="65" charset="-120"/>
              </a:rPr>
              <a:t>抽菸可以減肥</a:t>
            </a:r>
            <a:endParaRPr lang="en-US" altLang="zh-TW" sz="2800" b="1" dirty="0" smtClean="0">
              <a:solidFill>
                <a:schemeClr val="bg1"/>
              </a:solidFill>
              <a:ea typeface="標楷體" pitchFamily="65" charset="-120"/>
            </a:endParaRPr>
          </a:p>
          <a:p>
            <a:pPr lvl="0" algn="ctr">
              <a:spcBef>
                <a:spcPct val="0"/>
              </a:spcBef>
            </a:pPr>
            <a:r>
              <a:rPr lang="zh-TW" altLang="en-US" sz="2800" b="1" dirty="0" smtClean="0">
                <a:solidFill>
                  <a:schemeClr val="bg1"/>
                </a:solidFill>
                <a:ea typeface="標楷體" pitchFamily="65" charset="-120"/>
              </a:rPr>
              <a:t>吸二手菸比自己抽菸危害更大</a:t>
            </a:r>
            <a:endParaRPr lang="en-US" altLang="zh-TW" sz="2800" b="1" dirty="0" smtClean="0">
              <a:solidFill>
                <a:schemeClr val="bg1"/>
              </a:solidFill>
              <a:ea typeface="標楷體" pitchFamily="65" charset="-120"/>
            </a:endParaRPr>
          </a:p>
        </p:txBody>
      </p:sp>
      <p:pic>
        <p:nvPicPr>
          <p:cNvPr id="36866" name="Picture 2" descr="http://res.health.ifeng.com/d39093c37ac8c664/2011/0824/ori_4e543984b2e30.jpeg"/>
          <p:cNvPicPr>
            <a:picLocks noChangeAspect="1" noChangeArrowheads="1"/>
          </p:cNvPicPr>
          <p:nvPr/>
        </p:nvPicPr>
        <p:blipFill>
          <a:blip r:embed="rId3" cstate="print"/>
          <a:srcRect/>
          <a:stretch>
            <a:fillRect/>
          </a:stretch>
        </p:blipFill>
        <p:spPr bwMode="auto">
          <a:xfrm>
            <a:off x="0" y="3754824"/>
            <a:ext cx="3008784" cy="31031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0-#ppt_w/2"/>
                                          </p:val>
                                        </p:tav>
                                        <p:tav tm="100000">
                                          <p:val>
                                            <p:strVal val="#ppt_x"/>
                                          </p:val>
                                        </p:tav>
                                      </p:tavLst>
                                    </p:anim>
                                    <p:anim calcmode="lin" valueType="num">
                                      <p:cBhvr additive="base">
                                        <p:cTn id="8" dur="500" fill="hold"/>
                                        <p:tgtEl>
                                          <p:spTgt spid="368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0" y="-1"/>
            <a:ext cx="9906000" cy="1257721"/>
          </a:xfrm>
        </p:spPr>
        <p:txBody>
          <a:bodyPr>
            <a:normAutofit/>
          </a:bodyPr>
          <a:lstStyle/>
          <a:p>
            <a:pPr algn="ctr">
              <a:spcBef>
                <a:spcPts val="0"/>
              </a:spcBef>
            </a:pPr>
            <a:r>
              <a:rPr lang="zh-TW" altLang="en-US" sz="5400" b="1" dirty="0" smtClean="0">
                <a:solidFill>
                  <a:srgbClr val="CC3300"/>
                </a:solidFill>
                <a:latin typeface="華康布丁體" pitchFamily="81" charset="-120"/>
                <a:ea typeface="華康布丁體" pitchFamily="81" charset="-120"/>
              </a:rPr>
              <a:t>吸菸會上癮</a:t>
            </a:r>
            <a:endParaRPr lang="zh-TW" altLang="en-US" sz="5400" b="0" i="0" dirty="0">
              <a:solidFill>
                <a:srgbClr val="444D26"/>
              </a:solidFill>
              <a:latin typeface="華康布丁體" pitchFamily="81" charset="-120"/>
              <a:ea typeface="華康布丁體" pitchFamily="81" charset="-120"/>
            </a:endParaRPr>
          </a:p>
        </p:txBody>
      </p:sp>
      <p:pic>
        <p:nvPicPr>
          <p:cNvPr id="5" name="Content Placeholder 4" descr="book.png"/>
          <p:cNvPicPr>
            <a:picLocks noGrp="1" noChangeAspect="1"/>
          </p:cNvPicPr>
          <p:nvPr>
            <p:ph sz="quarter" idx="2"/>
          </p:nvPr>
        </p:nvPicPr>
        <p:blipFill>
          <a:blip r:embed="rId3" cstate="print">
            <a:duotone>
              <a:schemeClr val="bg2">
                <a:shade val="45000"/>
                <a:satMod val="135000"/>
              </a:schemeClr>
              <a:prstClr val="white"/>
            </a:duotone>
            <a:lum bright="2000" contrast="-11000"/>
          </a:blip>
          <a:stretch>
            <a:fillRect/>
          </a:stretch>
        </p:blipFill>
        <p:spPr>
          <a:xfrm>
            <a:off x="4870450" y="1600200"/>
            <a:ext cx="4753504" cy="4800600"/>
          </a:xfrm>
          <a:ln w="50800" cmpd="dbl">
            <a:solidFill>
              <a:schemeClr val="accent2">
                <a:lumMod val="75000"/>
              </a:schemeClr>
            </a:solidFill>
          </a:ln>
        </p:spPr>
      </p:pic>
      <p:sp>
        <p:nvSpPr>
          <p:cNvPr id="6" name="內容版面配置區 5"/>
          <p:cNvSpPr>
            <a:spLocks noGrp="1"/>
          </p:cNvSpPr>
          <p:nvPr>
            <p:ph sz="quarter" idx="1"/>
          </p:nvPr>
        </p:nvSpPr>
        <p:spPr>
          <a:xfrm>
            <a:off x="660400" y="1589566"/>
            <a:ext cx="4210050" cy="5151801"/>
          </a:xfrm>
        </p:spPr>
        <p:txBody>
          <a:bodyPr>
            <a:noAutofit/>
          </a:bodyPr>
          <a:lstStyle/>
          <a:p>
            <a:pPr marL="0" indent="0">
              <a:buNone/>
            </a:pPr>
            <a:r>
              <a:rPr lang="zh-TW" altLang="en-US" sz="2800" dirty="0" smtClean="0">
                <a:latin typeface="華康隸書體W3" panose="03000309000000000000" pitchFamily="65" charset="-120"/>
                <a:ea typeface="華康隸書體W3" panose="03000309000000000000" pitchFamily="65" charset="-120"/>
              </a:rPr>
              <a:t>吸菸之所以會上癮，是因為菸草中含有若干會成癮的物質，而其中以</a:t>
            </a:r>
            <a:r>
              <a:rPr lang="zh-TW" altLang="en-US" sz="2800" b="1" dirty="0" smtClean="0">
                <a:solidFill>
                  <a:srgbClr val="FF0000"/>
                </a:solidFill>
                <a:latin typeface="華康隸書體W3" panose="03000309000000000000" pitchFamily="65" charset="-120"/>
                <a:ea typeface="華康隸書體W3" panose="03000309000000000000" pitchFamily="65" charset="-120"/>
              </a:rPr>
              <a:t>尼古丁</a:t>
            </a:r>
            <a:r>
              <a:rPr lang="zh-TW" altLang="en-US" sz="2800" dirty="0" smtClean="0">
                <a:latin typeface="華康隸書體W3" panose="03000309000000000000" pitchFamily="65" charset="-120"/>
                <a:ea typeface="華康隸書體W3" panose="03000309000000000000" pitchFamily="65" charset="-120"/>
              </a:rPr>
              <a:t>的效力最強。因為尼古丁具有高度的</a:t>
            </a:r>
            <a:r>
              <a:rPr lang="zh-TW" altLang="en-US" sz="2800" dirty="0" smtClean="0">
                <a:solidFill>
                  <a:srgbClr val="FF0000"/>
                </a:solidFill>
                <a:latin typeface="華康隸書體W3" panose="03000309000000000000" pitchFamily="65" charset="-120"/>
                <a:ea typeface="華康隸書體W3" panose="03000309000000000000" pitchFamily="65" charset="-120"/>
              </a:rPr>
              <a:t>脂溶性</a:t>
            </a:r>
            <a:r>
              <a:rPr lang="zh-TW" altLang="en-US" sz="2800" dirty="0" smtClean="0">
                <a:latin typeface="華康隸書體W3" panose="03000309000000000000" pitchFamily="65" charset="-120"/>
                <a:ea typeface="華康隸書體W3" panose="03000309000000000000" pitchFamily="65" charset="-120"/>
              </a:rPr>
              <a:t>，一旦被吸入人體後，會被</a:t>
            </a:r>
            <a:r>
              <a:rPr lang="zh-TW" altLang="en-US" sz="2800" dirty="0" smtClean="0">
                <a:solidFill>
                  <a:srgbClr val="FF0000"/>
                </a:solidFill>
                <a:latin typeface="華康隸書體W3" panose="03000309000000000000" pitchFamily="65" charset="-120"/>
                <a:ea typeface="華康隸書體W3" panose="03000309000000000000" pitchFamily="65" charset="-120"/>
              </a:rPr>
              <a:t>肺臟</a:t>
            </a:r>
            <a:r>
              <a:rPr lang="zh-TW" altLang="en-US" sz="2800" dirty="0" smtClean="0">
                <a:latin typeface="華康隸書體W3" panose="03000309000000000000" pitchFamily="65" charset="-120"/>
                <a:ea typeface="華康隸書體W3" panose="03000309000000000000" pitchFamily="65" charset="-120"/>
              </a:rPr>
              <a:t>快速地吸收，並經由</a:t>
            </a:r>
            <a:r>
              <a:rPr lang="zh-TW" altLang="en-US" sz="2800" dirty="0" smtClean="0">
                <a:solidFill>
                  <a:srgbClr val="FF0000"/>
                </a:solidFill>
                <a:latin typeface="華康隸書體W3" panose="03000309000000000000" pitchFamily="65" charset="-120"/>
                <a:ea typeface="華康隸書體W3" panose="03000309000000000000" pitchFamily="65" charset="-120"/>
              </a:rPr>
              <a:t>血液</a:t>
            </a:r>
            <a:r>
              <a:rPr lang="zh-TW" altLang="en-US" sz="2800" dirty="0" smtClean="0">
                <a:latin typeface="華康隸書體W3" panose="03000309000000000000" pitchFamily="65" charset="-120"/>
                <a:ea typeface="華康隸書體W3" panose="03000309000000000000" pitchFamily="65" charset="-120"/>
              </a:rPr>
              <a:t>運送至</a:t>
            </a:r>
            <a:r>
              <a:rPr lang="zh-TW" altLang="en-US" sz="2800" dirty="0" smtClean="0">
                <a:solidFill>
                  <a:srgbClr val="FF0000"/>
                </a:solidFill>
                <a:latin typeface="華康隸書體W3" panose="03000309000000000000" pitchFamily="65" charset="-120"/>
                <a:ea typeface="華康隸書體W3" panose="03000309000000000000" pitchFamily="65" charset="-120"/>
              </a:rPr>
              <a:t>大腦</a:t>
            </a:r>
            <a:r>
              <a:rPr lang="zh-TW" altLang="en-US" sz="2800" dirty="0" smtClean="0">
                <a:latin typeface="華康隸書體W3" panose="03000309000000000000" pitchFamily="65" charset="-120"/>
                <a:ea typeface="華康隸書體W3" panose="03000309000000000000" pitchFamily="65" charset="-120"/>
              </a:rPr>
              <a:t>；進入腦部之後，尼古丁則會結合腦中的一些蛋白質，而影響</a:t>
            </a:r>
            <a:r>
              <a:rPr lang="zh-TW" altLang="en-US" sz="2800" dirty="0" smtClean="0">
                <a:solidFill>
                  <a:srgbClr val="FF0000"/>
                </a:solidFill>
                <a:latin typeface="華康隸書體W3" panose="03000309000000000000" pitchFamily="65" charset="-120"/>
                <a:ea typeface="華康隸書體W3" panose="03000309000000000000" pitchFamily="65" charset="-120"/>
              </a:rPr>
              <a:t>腦部神經細胞</a:t>
            </a:r>
            <a:r>
              <a:rPr lang="zh-TW" altLang="en-US" sz="2800" dirty="0" smtClean="0">
                <a:latin typeface="華康隸書體W3" panose="03000309000000000000" pitchFamily="65" charset="-120"/>
                <a:ea typeface="華康隸書體W3" panose="03000309000000000000" pitchFamily="65" charset="-120"/>
              </a:rPr>
              <a:t>的活性。</a:t>
            </a:r>
            <a:endParaRPr lang="zh-TW" altLang="en-US" sz="2800" dirty="0">
              <a:latin typeface="華康隸書體W3" panose="03000309000000000000" pitchFamily="65" charset="-120"/>
              <a:ea typeface="華康隸書體W3" panose="03000309000000000000" pitchFamily="65" charset="-120"/>
            </a:endParaRPr>
          </a:p>
        </p:txBody>
      </p:sp>
      <p:pic>
        <p:nvPicPr>
          <p:cNvPr id="10242" name="Picture 2" descr="File:Nicotine-2D-skeletal.png">
            <a:hlinkClick r:id="rId4"/>
          </p:cNvPr>
          <p:cNvPicPr>
            <a:picLocks noChangeAspect="1" noChangeArrowheads="1"/>
          </p:cNvPicPr>
          <p:nvPr/>
        </p:nvPicPr>
        <p:blipFill>
          <a:blip r:embed="rId5" cstate="print"/>
          <a:srcRect/>
          <a:stretch>
            <a:fillRect/>
          </a:stretch>
        </p:blipFill>
        <p:spPr bwMode="auto">
          <a:xfrm>
            <a:off x="6177136" y="1598288"/>
            <a:ext cx="2160240" cy="1830712"/>
          </a:xfrm>
          <a:prstGeom prst="rect">
            <a:avLst/>
          </a:prstGeom>
          <a:noFill/>
        </p:spPr>
      </p:pic>
      <p:sp>
        <p:nvSpPr>
          <p:cNvPr id="7" name="矩形 6"/>
          <p:cNvSpPr/>
          <p:nvPr/>
        </p:nvSpPr>
        <p:spPr>
          <a:xfrm>
            <a:off x="4870450" y="3429000"/>
            <a:ext cx="4753504" cy="2862322"/>
          </a:xfrm>
          <a:prstGeom prst="rect">
            <a:avLst/>
          </a:prstGeom>
        </p:spPr>
        <p:txBody>
          <a:bodyPr wrap="square">
            <a:spAutoFit/>
          </a:bodyPr>
          <a:lstStyle/>
          <a:p>
            <a:pPr algn="dist"/>
            <a:r>
              <a:rPr lang="en-US" altLang="zh-TW" dirty="0">
                <a:latin typeface="華康隸書體W3" panose="03000309000000000000" pitchFamily="65" charset="-120"/>
                <a:ea typeface="華康隸書體W3" panose="03000309000000000000" pitchFamily="65" charset="-120"/>
              </a:rPr>
              <a:t>3-[(2S)-</a:t>
            </a:r>
            <a:r>
              <a:rPr lang="en-US" altLang="zh-TW" dirty="0" smtClean="0">
                <a:latin typeface="華康隸書體W3" panose="03000309000000000000" pitchFamily="65" charset="-120"/>
                <a:ea typeface="華康隸書體W3" panose="03000309000000000000" pitchFamily="65" charset="-120"/>
              </a:rPr>
              <a:t>1-methylpyrrolidin-2-yl]</a:t>
            </a:r>
            <a:r>
              <a:rPr lang="en-US" altLang="zh-TW" dirty="0" err="1" smtClean="0">
                <a:latin typeface="華康隸書體W3" panose="03000309000000000000" pitchFamily="65" charset="-120"/>
                <a:ea typeface="華康隸書體W3" panose="03000309000000000000" pitchFamily="65" charset="-120"/>
              </a:rPr>
              <a:t>pyri</a:t>
            </a:r>
            <a:r>
              <a:rPr lang="en-US" altLang="zh-TW" dirty="0" smtClean="0">
                <a:latin typeface="華康隸書體W3" panose="03000309000000000000" pitchFamily="65" charset="-120"/>
                <a:ea typeface="華康隸書體W3" panose="03000309000000000000" pitchFamily="65" charset="-120"/>
              </a:rPr>
              <a:t>-dine </a:t>
            </a:r>
            <a:r>
              <a:rPr lang="zh-TW" altLang="en-US" dirty="0" smtClean="0">
                <a:latin typeface="華康隸書體W3" panose="03000309000000000000" pitchFamily="65" charset="-120"/>
                <a:ea typeface="華康隸書體W3" panose="03000309000000000000" pitchFamily="65" charset="-120"/>
              </a:rPr>
              <a:t>菸</a:t>
            </a:r>
            <a:r>
              <a:rPr lang="zh-TW" altLang="en-US" dirty="0">
                <a:latin typeface="華康隸書體W3" panose="03000309000000000000" pitchFamily="65" charset="-120"/>
                <a:ea typeface="華康隸書體W3" panose="03000309000000000000" pitchFamily="65" charset="-120"/>
              </a:rPr>
              <a:t>鹼（</a:t>
            </a:r>
            <a:r>
              <a:rPr lang="en-US" altLang="zh-TW" dirty="0">
                <a:latin typeface="華康隸書體W3" panose="03000309000000000000" pitchFamily="65" charset="-120"/>
                <a:ea typeface="華康隸書體W3" panose="03000309000000000000" pitchFamily="65" charset="-120"/>
              </a:rPr>
              <a:t>Nicotine</a:t>
            </a:r>
            <a:r>
              <a:rPr lang="zh-TW" altLang="en-US" dirty="0">
                <a:latin typeface="華康隸書體W3" panose="03000309000000000000" pitchFamily="65" charset="-120"/>
                <a:ea typeface="華康隸書體W3" panose="03000309000000000000" pitchFamily="65" charset="-120"/>
              </a:rPr>
              <a:t>），俗名尼古丁，是一種存在於茄科植物（茄屬）中的生物鹼，也是煙草的重要成分。尼古丁會使人上癮或產生依賴性（最難戒除的毒癮之一），人們通常難以克制自己，重複使用尼古丁也增加心臟速度和升高血壓並降低食慾。大劑量的尼古丁會引起嘔吐以及噁心，嚴重時人會死亡。煙草中通常會含有尼古丁，這是許多吸煙者無法戒掉煙癮的重要原因</a:t>
            </a:r>
            <a:r>
              <a:rPr lang="zh-TW" altLang="en-US" dirty="0" smtClean="0">
                <a:latin typeface="華康隸書體W3" panose="03000309000000000000" pitchFamily="65" charset="-120"/>
                <a:ea typeface="華康隸書體W3" panose="03000309000000000000" pitchFamily="65" charset="-120"/>
              </a:rPr>
              <a:t>。</a:t>
            </a:r>
            <a:endParaRPr lang="zh-TW" altLang="en-US" dirty="0">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8" name="Picture 4" descr="smokin2"/>
          <p:cNvPicPr>
            <a:picLocks noChangeAspect="1" noChangeArrowheads="1"/>
          </p:cNvPicPr>
          <p:nvPr/>
        </p:nvPicPr>
        <p:blipFill rotWithShape="1">
          <a:blip r:embed="rId2" cstate="print"/>
          <a:srcRect b="4705"/>
          <a:stretch/>
        </p:blipFill>
        <p:spPr bwMode="auto">
          <a:xfrm>
            <a:off x="0" y="0"/>
            <a:ext cx="9906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9906000" cy="1268760"/>
          </a:xfrm>
        </p:spPr>
        <p:txBody>
          <a:bodyPr>
            <a:normAutofit/>
          </a:bodyPr>
          <a:lstStyle/>
          <a:p>
            <a:pPr algn="ctr"/>
            <a:r>
              <a:rPr lang="zh-TW" altLang="en-US" sz="6000" dirty="0" smtClean="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rPr>
              <a:t>抽菸與二手煙致癌</a:t>
            </a:r>
            <a:endParaRPr lang="zh-TW" altLang="en-US" sz="6000" dirty="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endParaRPr>
          </a:p>
        </p:txBody>
      </p:sp>
      <p:sp>
        <p:nvSpPr>
          <p:cNvPr id="3" name="內容版面配置區 2"/>
          <p:cNvSpPr>
            <a:spLocks noGrp="1"/>
          </p:cNvSpPr>
          <p:nvPr>
            <p:ph sz="quarter" idx="1"/>
          </p:nvPr>
        </p:nvSpPr>
        <p:spPr>
          <a:xfrm>
            <a:off x="0" y="1484784"/>
            <a:ext cx="4953000" cy="5373215"/>
          </a:xfrm>
          <a:solidFill>
            <a:srgbClr val="002060"/>
          </a:solidFill>
        </p:spPr>
        <p:txBody>
          <a:bodyPr>
            <a:normAutofit/>
          </a:bodyPr>
          <a:lstStyle/>
          <a:p>
            <a:pPr marL="0" indent="0">
              <a:buNone/>
            </a:pPr>
            <a:r>
              <a:rPr lang="zh-TW" altLang="en-US" sz="3200" b="1" dirty="0" smtClean="0">
                <a:solidFill>
                  <a:schemeClr val="bg1"/>
                </a:solidFill>
                <a:latin typeface="華康隸書體W3" panose="03000309000000000000" pitchFamily="65" charset="-120"/>
                <a:ea typeface="華康隸書體W3" panose="03000309000000000000" pitchFamily="65" charset="-120"/>
              </a:rPr>
              <a:t>菸草中含有具放射性的重金屬物質，這些重金屬會隨著菸草的燃燒而進入人體，分佈於氣管；正是這些多餘的放射線暴露，造成了肺癌細胞生成的主要原因。</a:t>
            </a:r>
            <a:endParaRPr lang="zh-TW" altLang="en-US" sz="3200" dirty="0">
              <a:solidFill>
                <a:schemeClr val="bg1"/>
              </a:solidFill>
              <a:latin typeface="華康隸書體W3" panose="03000309000000000000" pitchFamily="65" charset="-120"/>
              <a:ea typeface="華康隸書體W3" panose="03000309000000000000" pitchFamily="65" charset="-120"/>
            </a:endParaRPr>
          </a:p>
        </p:txBody>
      </p:sp>
      <p:sp>
        <p:nvSpPr>
          <p:cNvPr id="4" name="內容版面配置區 3"/>
          <p:cNvSpPr>
            <a:spLocks noGrp="1"/>
          </p:cNvSpPr>
          <p:nvPr>
            <p:ph sz="quarter" idx="2"/>
          </p:nvPr>
        </p:nvSpPr>
        <p:spPr>
          <a:xfrm>
            <a:off x="4953000" y="1484784"/>
            <a:ext cx="4953000" cy="5373215"/>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p:spPr>
        <p:txBody>
          <a:bodyPr>
            <a:normAutofit/>
          </a:bodyPr>
          <a:lstStyle/>
          <a:p>
            <a:pPr marL="0" indent="0" algn="just">
              <a:spcBef>
                <a:spcPct val="20000"/>
              </a:spcBef>
              <a:buNone/>
            </a:pPr>
            <a:r>
              <a:rPr lang="zh-TW" altLang="en-US" sz="3200" b="1" dirty="0" smtClean="0">
                <a:latin typeface="華康隸書體W3" panose="03000309000000000000" pitchFamily="65" charset="-120"/>
                <a:ea typeface="華康隸書體W3" panose="03000309000000000000" pitchFamily="65" charset="-120"/>
              </a:rPr>
              <a:t>二手菸又稱</a:t>
            </a:r>
            <a:r>
              <a:rPr lang="zh-TW" altLang="en-US" sz="3200" b="1" dirty="0" smtClean="0">
                <a:solidFill>
                  <a:srgbClr val="CC3300"/>
                </a:solidFill>
                <a:latin typeface="華康隸書體W3" panose="03000309000000000000" pitchFamily="65" charset="-120"/>
                <a:ea typeface="華康隸書體W3" panose="03000309000000000000" pitchFamily="65" charset="-120"/>
              </a:rPr>
              <a:t>環境香菸煙霧</a:t>
            </a:r>
            <a:r>
              <a:rPr lang="zh-TW" altLang="en-US" sz="3200" b="1" dirty="0" smtClean="0">
                <a:latin typeface="華康隸書體W3" panose="03000309000000000000" pitchFamily="65" charset="-120"/>
                <a:ea typeface="華康隸書體W3" panose="03000309000000000000" pitchFamily="65" charset="-120"/>
              </a:rPr>
              <a:t>，是由吸菸者呼出的煙氣與香煙燃燒時散發煙霧組成的混合物，是室內重要污染物之一。二手菸的主要危害是造成不吸菸者的</a:t>
            </a:r>
            <a:r>
              <a:rPr lang="zh-TW" altLang="en-US" sz="3200" b="1" u="sng" dirty="0" smtClean="0">
                <a:solidFill>
                  <a:srgbClr val="CC3300"/>
                </a:solidFill>
                <a:latin typeface="華康隸書體W3" panose="03000309000000000000" pitchFamily="65" charset="-120"/>
                <a:ea typeface="華康隸書體W3" panose="03000309000000000000" pitchFamily="65" charset="-120"/>
              </a:rPr>
              <a:t>被動吸菸</a:t>
            </a:r>
            <a:r>
              <a:rPr lang="zh-TW" altLang="en-US" sz="3200" b="1" dirty="0" smtClean="0">
                <a:latin typeface="華康隸書體W3" panose="03000309000000000000" pitchFamily="65" charset="-120"/>
                <a:ea typeface="華康隸書體W3" panose="03000309000000000000" pitchFamily="65" charset="-120"/>
              </a:rPr>
              <a:t>。</a:t>
            </a:r>
          </a:p>
          <a:p>
            <a:pPr marL="0" indent="0">
              <a:buNone/>
            </a:pPr>
            <a:endParaRPr lang="zh-TW" altLang="en-US" sz="3200" dirty="0">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9906000" cy="1268760"/>
          </a:xfrm>
        </p:spPr>
        <p:txBody>
          <a:bodyPr>
            <a:normAutofit/>
          </a:bodyPr>
          <a:lstStyle/>
          <a:p>
            <a:pPr algn="ctr"/>
            <a:r>
              <a:rPr lang="zh-TW" altLang="en-US" sz="6000" dirty="0" smtClean="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rPr>
              <a:t>二手菸的危害</a:t>
            </a:r>
            <a:endParaRPr lang="zh-TW" altLang="en-US" sz="6000" dirty="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endParaRPr>
          </a:p>
        </p:txBody>
      </p:sp>
      <p:sp>
        <p:nvSpPr>
          <p:cNvPr id="3" name="內容版面配置區 2"/>
          <p:cNvSpPr>
            <a:spLocks noGrp="1"/>
          </p:cNvSpPr>
          <p:nvPr>
            <p:ph sz="quarter" idx="1"/>
          </p:nvPr>
        </p:nvSpPr>
        <p:spPr>
          <a:xfrm>
            <a:off x="0" y="1484784"/>
            <a:ext cx="4953000" cy="5373216"/>
          </a:xfrm>
          <a:blipFill>
            <a:blip r:embed="rId2" cstate="print"/>
            <a:tile tx="0" ty="0" sx="100000" sy="100000" flip="none" algn="tl"/>
          </a:blipFill>
        </p:spPr>
        <p:txBody>
          <a:bodyPr>
            <a:noAutofit/>
          </a:bodyPr>
          <a:lstStyle/>
          <a:p>
            <a:pPr marL="0" indent="0" algn="just">
              <a:spcBef>
                <a:spcPct val="20000"/>
              </a:spcBef>
              <a:buNone/>
            </a:pPr>
            <a:r>
              <a:rPr lang="zh-TW" altLang="en-US" sz="3200" b="1" dirty="0" smtClean="0">
                <a:latin typeface="華康隸書體W3" panose="03000309000000000000" pitchFamily="65" charset="-120"/>
                <a:ea typeface="華康隸書體W3" panose="03000309000000000000" pitchFamily="65" charset="-120"/>
              </a:rPr>
              <a:t>美國心臟病學會已將二手菸列為危害人類生命的</a:t>
            </a:r>
            <a:r>
              <a:rPr lang="zh-TW" altLang="en-US" sz="3200" b="1" dirty="0" smtClean="0">
                <a:solidFill>
                  <a:srgbClr val="CC3300"/>
                </a:solidFill>
                <a:latin typeface="華康隸書體W3" panose="03000309000000000000" pitchFamily="65" charset="-120"/>
                <a:ea typeface="華康隸書體W3" panose="03000309000000000000" pitchFamily="65" charset="-120"/>
              </a:rPr>
              <a:t>沈默殺手</a:t>
            </a:r>
            <a:r>
              <a:rPr lang="zh-TW" altLang="en-US" sz="3200" b="1" dirty="0" smtClean="0">
                <a:latin typeface="華康隸書體W3" panose="03000309000000000000" pitchFamily="65" charset="-120"/>
                <a:ea typeface="華康隸書體W3" panose="03000309000000000000" pitchFamily="65" charset="-120"/>
              </a:rPr>
              <a:t>。該學會的專家估計由於家庭中有吸菸者而被動吸菸的人，同那些沒有吸菸者的家庭的成員相比，死於心臟病的機率要高</a:t>
            </a:r>
            <a:r>
              <a:rPr lang="en-US" altLang="zh-TW" sz="3200" b="1" dirty="0" smtClean="0">
                <a:solidFill>
                  <a:srgbClr val="CC3300"/>
                </a:solidFill>
                <a:latin typeface="華康隸書體W3" panose="03000309000000000000" pitchFamily="65" charset="-120"/>
                <a:ea typeface="華康隸書體W3" panose="03000309000000000000" pitchFamily="65" charset="-120"/>
              </a:rPr>
              <a:t>30</a:t>
            </a:r>
            <a:r>
              <a:rPr lang="zh-TW" altLang="en-US" sz="3200" b="1" dirty="0" smtClean="0">
                <a:solidFill>
                  <a:srgbClr val="CC3300"/>
                </a:solidFill>
                <a:latin typeface="華康隸書體W3" panose="03000309000000000000" pitchFamily="65" charset="-120"/>
                <a:ea typeface="華康隸書體W3" panose="03000309000000000000" pitchFamily="65" charset="-120"/>
              </a:rPr>
              <a:t>％</a:t>
            </a:r>
            <a:r>
              <a:rPr lang="zh-TW" altLang="en-US" sz="3200" b="1" dirty="0" smtClean="0">
                <a:latin typeface="華康隸書體W3" panose="03000309000000000000" pitchFamily="65" charset="-120"/>
                <a:ea typeface="華康隸書體W3" panose="03000309000000000000" pitchFamily="65" charset="-120"/>
              </a:rPr>
              <a:t>。防制菸害，預防重於治療，為了健康，請堅定拒菸，並立即戒菸！</a:t>
            </a:r>
            <a:endParaRPr lang="zh-TW" altLang="en-US" sz="3200" dirty="0">
              <a:latin typeface="華康隸書體W3" panose="03000309000000000000" pitchFamily="65" charset="-120"/>
              <a:ea typeface="華康隸書體W3" panose="03000309000000000000" pitchFamily="65" charset="-120"/>
            </a:endParaRPr>
          </a:p>
        </p:txBody>
      </p:sp>
      <p:sp>
        <p:nvSpPr>
          <p:cNvPr id="4" name="內容版面配置區 3"/>
          <p:cNvSpPr>
            <a:spLocks noGrp="1"/>
          </p:cNvSpPr>
          <p:nvPr>
            <p:ph sz="quarter" idx="2"/>
          </p:nvPr>
        </p:nvSpPr>
        <p:spPr>
          <a:xfrm>
            <a:off x="4953000" y="1484784"/>
            <a:ext cx="4953000" cy="5373216"/>
          </a:xfrm>
          <a:blipFill>
            <a:blip r:embed="rId3" cstate="print"/>
            <a:tile tx="0" ty="0" sx="100000" sy="100000" flip="none" algn="tl"/>
          </a:blipFill>
        </p:spPr>
        <p:txBody>
          <a:bodyPr>
            <a:normAutofit/>
          </a:bodyPr>
          <a:lstStyle/>
          <a:p>
            <a:pPr>
              <a:buNone/>
            </a:pPr>
            <a:r>
              <a:rPr lang="zh-TW" altLang="en-US" sz="3200" b="1" dirty="0" smtClean="0">
                <a:solidFill>
                  <a:srgbClr val="CC3300"/>
                </a:solidFill>
                <a:latin typeface="華康隸書體W3" panose="03000309000000000000" pitchFamily="65" charset="-120"/>
                <a:ea typeface="華康隸書體W3" panose="03000309000000000000" pitchFamily="65" charset="-120"/>
              </a:rPr>
              <a:t>肺癌的高危群</a:t>
            </a:r>
            <a:endParaRPr lang="en-US" altLang="zh-TW" sz="3200" b="1" dirty="0" smtClean="0">
              <a:solidFill>
                <a:srgbClr val="CC3300"/>
              </a:solidFill>
              <a:latin typeface="華康隸書體W3" panose="03000309000000000000" pitchFamily="65" charset="-120"/>
              <a:ea typeface="華康隸書體W3" panose="03000309000000000000" pitchFamily="65" charset="-120"/>
            </a:endParaRPr>
          </a:p>
          <a:p>
            <a:pPr>
              <a:spcBef>
                <a:spcPct val="20000"/>
              </a:spcBef>
              <a:buNone/>
            </a:pPr>
            <a:r>
              <a:rPr lang="zh-TW" altLang="en-US" sz="3200" b="1" dirty="0" smtClean="0">
                <a:solidFill>
                  <a:srgbClr val="FF0066"/>
                </a:solidFill>
                <a:latin typeface="華康隸書體W3" panose="03000309000000000000" pitchFamily="65" charset="-120"/>
                <a:ea typeface="華康隸書體W3" panose="03000309000000000000" pitchFamily="65" charset="-120"/>
              </a:rPr>
              <a:t>三個</a:t>
            </a:r>
            <a:r>
              <a:rPr lang="zh-TW" altLang="en-US" sz="3200" b="1" dirty="0" smtClean="0">
                <a:latin typeface="華康隸書體W3" panose="03000309000000000000" pitchFamily="65" charset="-120"/>
                <a:ea typeface="華康隸書體W3" panose="03000309000000000000" pitchFamily="65" charset="-120"/>
              </a:rPr>
              <a:t>“</a:t>
            </a:r>
            <a:r>
              <a:rPr lang="zh-TW" altLang="en-US" sz="3200" b="1" dirty="0" smtClean="0">
                <a:solidFill>
                  <a:srgbClr val="CC3300"/>
                </a:solidFill>
                <a:latin typeface="華康隸書體W3" panose="03000309000000000000" pitchFamily="65" charset="-120"/>
                <a:ea typeface="華康隸書體W3" panose="03000309000000000000" pitchFamily="65" charset="-120"/>
              </a:rPr>
              <a:t>２０</a:t>
            </a:r>
            <a:r>
              <a:rPr lang="zh-TW" altLang="en-US" sz="3200" b="1" dirty="0" smtClean="0">
                <a:latin typeface="華康隸書體W3" panose="03000309000000000000" pitchFamily="65" charset="-120"/>
                <a:ea typeface="華康隸書體W3" panose="03000309000000000000" pitchFamily="65" charset="-120"/>
              </a:rPr>
              <a:t>”口訣</a:t>
            </a:r>
          </a:p>
          <a:p>
            <a:pPr>
              <a:spcBef>
                <a:spcPct val="20000"/>
              </a:spcBef>
              <a:buNone/>
            </a:pPr>
            <a:r>
              <a:rPr lang="en-US" altLang="zh-TW" sz="3200" b="1" dirty="0" smtClean="0">
                <a:latin typeface="華康隸書體W3" panose="03000309000000000000" pitchFamily="65" charset="-120"/>
                <a:ea typeface="華康隸書體W3" panose="03000309000000000000" pitchFamily="65" charset="-120"/>
              </a:rPr>
              <a:t>『</a:t>
            </a:r>
            <a:r>
              <a:rPr lang="zh-TW" altLang="en-US" sz="3200" b="1" dirty="0" smtClean="0">
                <a:latin typeface="華康隸書體W3" panose="03000309000000000000" pitchFamily="65" charset="-120"/>
                <a:ea typeface="華康隸書體W3" panose="03000309000000000000" pitchFamily="65" charset="-120"/>
              </a:rPr>
              <a:t>吸煙</a:t>
            </a:r>
            <a:r>
              <a:rPr lang="zh-TW" altLang="en-US" sz="3200" b="1" dirty="0" smtClean="0">
                <a:solidFill>
                  <a:srgbClr val="CC3300"/>
                </a:solidFill>
                <a:latin typeface="華康隸書體W3" panose="03000309000000000000" pitchFamily="65" charset="-120"/>
                <a:ea typeface="華康隸書體W3" panose="03000309000000000000" pitchFamily="65" charset="-120"/>
              </a:rPr>
              <a:t>２０</a:t>
            </a:r>
            <a:r>
              <a:rPr lang="zh-TW" altLang="en-US" sz="3200" b="1" dirty="0" smtClean="0">
                <a:latin typeface="華康隸書體W3" panose="03000309000000000000" pitchFamily="65" charset="-120"/>
                <a:ea typeface="華康隸書體W3" panose="03000309000000000000" pitchFamily="65" charset="-120"/>
              </a:rPr>
              <a:t>年以上</a:t>
            </a:r>
            <a:r>
              <a:rPr lang="en-US" altLang="zh-TW" sz="3200" b="1" dirty="0" smtClean="0">
                <a:latin typeface="華康隸書體W3" panose="03000309000000000000" pitchFamily="65" charset="-120"/>
                <a:ea typeface="華康隸書體W3" panose="03000309000000000000" pitchFamily="65" charset="-120"/>
              </a:rPr>
              <a:t>』</a:t>
            </a:r>
          </a:p>
          <a:p>
            <a:pPr>
              <a:spcBef>
                <a:spcPct val="20000"/>
              </a:spcBef>
              <a:buNone/>
            </a:pPr>
            <a:r>
              <a:rPr lang="en-US" altLang="zh-TW" sz="3200" b="1" dirty="0" smtClean="0">
                <a:latin typeface="華康隸書體W3" panose="03000309000000000000" pitchFamily="65" charset="-120"/>
                <a:ea typeface="華康隸書體W3" panose="03000309000000000000" pitchFamily="65" charset="-120"/>
              </a:rPr>
              <a:t>『 </a:t>
            </a:r>
            <a:r>
              <a:rPr lang="zh-TW" altLang="en-US" sz="3200" b="1" dirty="0" smtClean="0">
                <a:solidFill>
                  <a:srgbClr val="CC3300"/>
                </a:solidFill>
                <a:latin typeface="華康隸書體W3" panose="03000309000000000000" pitchFamily="65" charset="-120"/>
                <a:ea typeface="華康隸書體W3" panose="03000309000000000000" pitchFamily="65" charset="-120"/>
              </a:rPr>
              <a:t>２０</a:t>
            </a:r>
            <a:r>
              <a:rPr lang="zh-TW" altLang="en-US" sz="3200" b="1" dirty="0" smtClean="0">
                <a:latin typeface="華康隸書體W3" panose="03000309000000000000" pitchFamily="65" charset="-120"/>
                <a:ea typeface="華康隸書體W3" panose="03000309000000000000" pitchFamily="65" charset="-120"/>
              </a:rPr>
              <a:t>歲以下開始吸煙</a:t>
            </a:r>
            <a:r>
              <a:rPr lang="en-US" altLang="zh-TW" sz="3200" b="1" dirty="0" smtClean="0">
                <a:latin typeface="華康隸書體W3" panose="03000309000000000000" pitchFamily="65" charset="-120"/>
                <a:ea typeface="華康隸書體W3" panose="03000309000000000000" pitchFamily="65" charset="-120"/>
              </a:rPr>
              <a:t>』</a:t>
            </a:r>
          </a:p>
          <a:p>
            <a:pPr>
              <a:spcBef>
                <a:spcPct val="20000"/>
              </a:spcBef>
              <a:buNone/>
            </a:pPr>
            <a:r>
              <a:rPr lang="en-US" altLang="zh-TW" sz="3200" b="1" dirty="0" smtClean="0">
                <a:latin typeface="華康隸書體W3" panose="03000309000000000000" pitchFamily="65" charset="-120"/>
                <a:ea typeface="華康隸書體W3" panose="03000309000000000000" pitchFamily="65" charset="-120"/>
              </a:rPr>
              <a:t>『</a:t>
            </a:r>
            <a:r>
              <a:rPr lang="zh-TW" altLang="en-US" sz="3200" b="1" dirty="0" smtClean="0">
                <a:latin typeface="華康隸書體W3" panose="03000309000000000000" pitchFamily="65" charset="-120"/>
                <a:ea typeface="華康隸書體W3" panose="03000309000000000000" pitchFamily="65" charset="-120"/>
              </a:rPr>
              <a:t>每天吸煙</a:t>
            </a:r>
            <a:r>
              <a:rPr lang="zh-TW" altLang="en-US" sz="3200" b="1" dirty="0" smtClean="0">
                <a:solidFill>
                  <a:srgbClr val="CC3300"/>
                </a:solidFill>
                <a:latin typeface="華康隸書體W3" panose="03000309000000000000" pitchFamily="65" charset="-120"/>
                <a:ea typeface="華康隸書體W3" panose="03000309000000000000" pitchFamily="65" charset="-120"/>
              </a:rPr>
              <a:t>２０</a:t>
            </a:r>
            <a:r>
              <a:rPr lang="zh-TW" altLang="en-US" sz="3200" b="1" dirty="0" smtClean="0">
                <a:latin typeface="華康隸書體W3" panose="03000309000000000000" pitchFamily="65" charset="-120"/>
                <a:ea typeface="華康隸書體W3" panose="03000309000000000000" pitchFamily="65" charset="-120"/>
              </a:rPr>
              <a:t>支以上</a:t>
            </a:r>
            <a:r>
              <a:rPr lang="en-US" altLang="zh-TW" sz="3200" b="1" dirty="0" smtClean="0">
                <a:latin typeface="華康隸書體W3" panose="03000309000000000000" pitchFamily="65" charset="-120"/>
                <a:ea typeface="華康隸書體W3" panose="03000309000000000000" pitchFamily="65" charset="-120"/>
              </a:rPr>
              <a:t>』</a:t>
            </a:r>
          </a:p>
          <a:p>
            <a:pPr marL="0" indent="0">
              <a:spcBef>
                <a:spcPct val="20000"/>
              </a:spcBef>
              <a:buNone/>
            </a:pPr>
            <a:r>
              <a:rPr lang="zh-TW" altLang="en-US" sz="3200" b="1" dirty="0" smtClean="0">
                <a:latin typeface="華康隸書體W3" panose="03000309000000000000" pitchFamily="65" charset="-120"/>
                <a:ea typeface="華康隸書體W3" panose="03000309000000000000" pitchFamily="65" charset="-120"/>
              </a:rPr>
              <a:t>若在</a:t>
            </a:r>
            <a:r>
              <a:rPr lang="en-US" altLang="zh-TW" sz="3200" b="1" dirty="0" smtClean="0">
                <a:latin typeface="華康隸書體W3" panose="03000309000000000000" pitchFamily="65" charset="-120"/>
                <a:ea typeface="華康隸書體W3" panose="03000309000000000000" pitchFamily="65" charset="-120"/>
              </a:rPr>
              <a:t>30</a:t>
            </a:r>
            <a:r>
              <a:rPr lang="zh-TW" altLang="en-US" sz="3200" b="1" dirty="0" smtClean="0">
                <a:latin typeface="華康隸書體W3" panose="03000309000000000000" pitchFamily="65" charset="-120"/>
                <a:ea typeface="華康隸書體W3" panose="03000309000000000000" pitchFamily="65" charset="-120"/>
              </a:rPr>
              <a:t>歲前戒菸，其存活年數幾乎與未吸菸者相同，也就是說：</a:t>
            </a:r>
          </a:p>
          <a:p>
            <a:pPr algn="ctr">
              <a:spcBef>
                <a:spcPct val="20000"/>
              </a:spcBef>
              <a:buNone/>
            </a:pPr>
            <a:r>
              <a:rPr lang="zh-TW" altLang="en-US" sz="3200" b="1" dirty="0" smtClean="0">
                <a:solidFill>
                  <a:srgbClr val="FF0066"/>
                </a:solidFill>
                <a:latin typeface="華康隸書體W3" panose="03000309000000000000" pitchFamily="65" charset="-120"/>
                <a:ea typeface="華康隸書體W3" panose="03000309000000000000" pitchFamily="65" charset="-120"/>
              </a:rPr>
              <a:t>放下嘴邊菸，多活好些年</a:t>
            </a:r>
            <a:r>
              <a:rPr lang="zh-TW" altLang="en-US" sz="3200" dirty="0" smtClean="0">
                <a:latin typeface="華康隸書體W3" panose="03000309000000000000" pitchFamily="65" charset="-120"/>
                <a:ea typeface="華康隸書體W3" panose="03000309000000000000" pitchFamily="65" charset="-120"/>
              </a:rPr>
              <a:t> </a:t>
            </a:r>
          </a:p>
          <a:p>
            <a:pPr>
              <a:buNone/>
            </a:pPr>
            <a:endParaRPr lang="en-US" altLang="zh-TW" sz="3200" b="1" dirty="0" smtClean="0">
              <a:solidFill>
                <a:srgbClr val="CC3300"/>
              </a:solidFill>
              <a:latin typeface="華康隸書體W3" panose="03000309000000000000" pitchFamily="65" charset="-120"/>
              <a:ea typeface="華康隸書體W3" panose="03000309000000000000" pitchFamily="65" charset="-120"/>
            </a:endParaRPr>
          </a:p>
          <a:p>
            <a:endParaRPr lang="zh-TW" altLang="en-US" dirty="0">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9906000" cy="1268760"/>
          </a:xfrm>
        </p:spPr>
        <p:txBody>
          <a:bodyPr>
            <a:normAutofit/>
          </a:bodyPr>
          <a:lstStyle/>
          <a:p>
            <a:pPr algn="ctr"/>
            <a:r>
              <a:rPr lang="zh-TW" altLang="en-US" sz="6000" dirty="0" smtClean="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rPr>
              <a:t>吸菸會導致下面狀況</a:t>
            </a:r>
            <a:endParaRPr lang="zh-TW" altLang="en-US" sz="6000" dirty="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endParaRPr>
          </a:p>
        </p:txBody>
      </p:sp>
      <p:sp>
        <p:nvSpPr>
          <p:cNvPr id="3" name="內容版面配置區 2"/>
          <p:cNvSpPr>
            <a:spLocks noGrp="1"/>
          </p:cNvSpPr>
          <p:nvPr>
            <p:ph sz="quarter" idx="1"/>
          </p:nvPr>
        </p:nvSpPr>
        <p:spPr>
          <a:xfrm>
            <a:off x="660400" y="1988840"/>
            <a:ext cx="8613080" cy="1839433"/>
          </a:xfrm>
        </p:spPr>
        <p:txBody>
          <a:bodyPr/>
          <a:lstStyle/>
          <a:p>
            <a:pPr>
              <a:buFont typeface="Wingdings" panose="05000000000000000000" pitchFamily="2" charset="2"/>
              <a:buChar char="ü"/>
            </a:pPr>
            <a:r>
              <a:rPr lang="zh-TW" altLang="en-US" sz="3200" b="1" dirty="0" smtClean="0">
                <a:latin typeface="華康隸書體W3" panose="03000309000000000000" pitchFamily="65" charset="-120"/>
                <a:ea typeface="華康隸書體W3" panose="03000309000000000000" pitchFamily="65" charset="-120"/>
              </a:rPr>
              <a:t>吸煙會引起高血壓</a:t>
            </a:r>
            <a:endParaRPr lang="en-US" altLang="zh-TW" sz="3200" b="1" dirty="0" smtClean="0">
              <a:latin typeface="華康隸書體W3" panose="03000309000000000000" pitchFamily="65" charset="-120"/>
              <a:ea typeface="華康隸書體W3" panose="03000309000000000000" pitchFamily="65" charset="-120"/>
            </a:endParaRPr>
          </a:p>
          <a:p>
            <a:pPr>
              <a:buFont typeface="Wingdings" panose="05000000000000000000" pitchFamily="2" charset="2"/>
              <a:buChar char="ü"/>
            </a:pPr>
            <a:r>
              <a:rPr lang="zh-TW" altLang="en-US" sz="3200" b="1" dirty="0" smtClean="0">
                <a:latin typeface="華康隸書體W3" panose="03000309000000000000" pitchFamily="65" charset="-120"/>
                <a:ea typeface="華康隸書體W3" panose="03000309000000000000" pitchFamily="65" charset="-120"/>
              </a:rPr>
              <a:t>吸菸會加速記憶力喪失</a:t>
            </a:r>
            <a:endParaRPr lang="en-US" altLang="zh-TW" sz="3200" b="1" dirty="0">
              <a:latin typeface="華康隸書體W3" panose="03000309000000000000" pitchFamily="65" charset="-120"/>
              <a:ea typeface="華康隸書體W3" panose="03000309000000000000" pitchFamily="65" charset="-120"/>
            </a:endParaRPr>
          </a:p>
          <a:p>
            <a:pPr>
              <a:buFont typeface="Wingdings" panose="05000000000000000000" pitchFamily="2" charset="2"/>
              <a:buChar char="ü"/>
            </a:pPr>
            <a:r>
              <a:rPr lang="zh-TW" altLang="en-US" sz="3200" b="1" dirty="0" smtClean="0">
                <a:latin typeface="華康隸書體W3" panose="03000309000000000000" pitchFamily="65" charset="-120"/>
                <a:ea typeface="華康隸書體W3" panose="03000309000000000000" pitchFamily="65" charset="-120"/>
              </a:rPr>
              <a:t>菸會抑制藥物的有效成分吸收</a:t>
            </a:r>
            <a:r>
              <a:rPr lang="en-US" altLang="zh-TW" sz="3200" b="1" dirty="0" smtClean="0">
                <a:latin typeface="華康隸書體W3" panose="03000309000000000000" pitchFamily="65" charset="-120"/>
                <a:ea typeface="華康隸書體W3" panose="03000309000000000000" pitchFamily="65" charset="-120"/>
              </a:rPr>
              <a:t>!</a:t>
            </a:r>
          </a:p>
          <a:p>
            <a:endParaRPr lang="zh-TW" altLang="en-US" sz="3200" b="1" dirty="0" smtClean="0">
              <a:latin typeface="華康隸書體W3" panose="03000309000000000000" pitchFamily="65" charset="-120"/>
              <a:ea typeface="華康隸書體W3" panose="03000309000000000000" pitchFamily="65" charset="-120"/>
            </a:endParaRPr>
          </a:p>
          <a:p>
            <a:endParaRPr lang="zh-TW" altLang="en-US" dirty="0">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9906000" cy="1268760"/>
          </a:xfrm>
        </p:spPr>
        <p:txBody>
          <a:bodyPr>
            <a:normAutofit/>
          </a:bodyPr>
          <a:lstStyle/>
          <a:p>
            <a:pPr algn="ctr"/>
            <a:r>
              <a:rPr lang="zh-TW" altLang="en-US" sz="6000" dirty="0" smtClean="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rPr>
              <a:t>戒菸的好理由</a:t>
            </a:r>
            <a:endParaRPr lang="zh-TW" altLang="en-US" sz="6000" dirty="0">
              <a:solidFill>
                <a:srgbClr val="FF0000"/>
              </a:solidFill>
              <a:effectLst>
                <a:outerShdw blurRad="38100" dist="38100" dir="2700000" algn="tl">
                  <a:srgbClr val="000000">
                    <a:alpha val="43137"/>
                  </a:srgbClr>
                </a:outerShdw>
              </a:effectLst>
              <a:latin typeface="華康布丁體" pitchFamily="81" charset="-120"/>
              <a:ea typeface="華康布丁體" pitchFamily="81" charset="-120"/>
            </a:endParaRPr>
          </a:p>
        </p:txBody>
      </p:sp>
      <p:sp>
        <p:nvSpPr>
          <p:cNvPr id="3" name="內容版面配置區 2"/>
          <p:cNvSpPr>
            <a:spLocks noGrp="1"/>
          </p:cNvSpPr>
          <p:nvPr>
            <p:ph sz="quarter" idx="1"/>
          </p:nvPr>
        </p:nvSpPr>
        <p:spPr>
          <a:xfrm>
            <a:off x="660400" y="2021615"/>
            <a:ext cx="8613080" cy="3135577"/>
          </a:xfrm>
        </p:spPr>
        <p:txBody>
          <a:bodyPr>
            <a:normAutofit/>
          </a:bodyPr>
          <a:lstStyle/>
          <a:p>
            <a:pPr>
              <a:spcBef>
                <a:spcPct val="20000"/>
              </a:spcBef>
              <a:buFont typeface="Wingdings" panose="05000000000000000000" pitchFamily="2" charset="2"/>
              <a:buChar char="ü"/>
            </a:pPr>
            <a:r>
              <a:rPr lang="zh-TW" altLang="en-US" sz="3200" b="1" dirty="0" smtClean="0">
                <a:latin typeface="華康隸書體W3" panose="03000309000000000000" pitchFamily="65" charset="-120"/>
                <a:ea typeface="華康隸書體W3" panose="03000309000000000000" pitchFamily="65" charset="-120"/>
              </a:rPr>
              <a:t>你的寶寶可以變得更健康</a:t>
            </a:r>
            <a:endParaRPr lang="en-US" altLang="zh-TW" sz="3200" b="1" dirty="0" smtClean="0">
              <a:latin typeface="華康隸書體W3" panose="03000309000000000000" pitchFamily="65" charset="-120"/>
              <a:ea typeface="華康隸書體W3" panose="03000309000000000000" pitchFamily="65" charset="-120"/>
            </a:endParaRPr>
          </a:p>
          <a:p>
            <a:pPr>
              <a:spcBef>
                <a:spcPct val="20000"/>
              </a:spcBef>
              <a:buFont typeface="Wingdings" panose="05000000000000000000" pitchFamily="2" charset="2"/>
              <a:buChar char="ü"/>
            </a:pPr>
            <a:r>
              <a:rPr lang="zh-TW" altLang="en-US" sz="3200" b="1" dirty="0" smtClean="0">
                <a:latin typeface="華康隸書體W3" panose="03000309000000000000" pitchFamily="65" charset="-120"/>
                <a:ea typeface="華康隸書體W3" panose="03000309000000000000" pitchFamily="65" charset="-120"/>
              </a:rPr>
              <a:t>無論空氣、頭髮、衣服聞起來都變得更清新，屋子裡不再滿佈菸味</a:t>
            </a:r>
            <a:endParaRPr lang="en-US" altLang="zh-TW" sz="3200" b="1" dirty="0" smtClean="0">
              <a:latin typeface="華康隸書體W3" panose="03000309000000000000" pitchFamily="65" charset="-120"/>
              <a:ea typeface="華康隸書體W3" panose="03000309000000000000" pitchFamily="65" charset="-120"/>
            </a:endParaRPr>
          </a:p>
          <a:p>
            <a:pPr>
              <a:spcBef>
                <a:spcPct val="20000"/>
              </a:spcBef>
              <a:buFont typeface="Wingdings" panose="05000000000000000000" pitchFamily="2" charset="2"/>
              <a:buChar char="ü"/>
            </a:pPr>
            <a:r>
              <a:rPr lang="zh-TW" altLang="en-US" sz="3200" b="1" dirty="0" smtClean="0">
                <a:latin typeface="華康隸書體W3" panose="03000309000000000000" pitchFamily="65" charset="-120"/>
                <a:ea typeface="華康隸書體W3" panose="03000309000000000000" pitchFamily="65" charset="-120"/>
              </a:rPr>
              <a:t>家中兒童、青少年樹立良好典範</a:t>
            </a:r>
            <a:endParaRPr lang="en-US" altLang="zh-TW" sz="3200" b="1" dirty="0" smtClean="0">
              <a:latin typeface="華康隸書體W3" panose="03000309000000000000" pitchFamily="65" charset="-120"/>
              <a:ea typeface="華康隸書體W3" panose="03000309000000000000" pitchFamily="65" charset="-120"/>
            </a:endParaRPr>
          </a:p>
          <a:p>
            <a:pPr>
              <a:spcBef>
                <a:spcPct val="20000"/>
              </a:spcBef>
              <a:buFont typeface="Wingdings" panose="05000000000000000000" pitchFamily="2" charset="2"/>
              <a:buChar char="ü"/>
            </a:pPr>
            <a:r>
              <a:rPr lang="zh-TW" altLang="en-US" sz="3200" b="1" dirty="0" smtClean="0">
                <a:latin typeface="華康隸書體W3" panose="03000309000000000000" pitchFamily="65" charset="-120"/>
                <a:ea typeface="華康隸書體W3" panose="03000309000000000000" pitchFamily="65" charset="-120"/>
              </a:rPr>
              <a:t>改善性功能及性能力。</a:t>
            </a:r>
            <a:endParaRPr lang="zh-TW" altLang="en-US" sz="3200" dirty="0">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4" name="Picture 4" descr="smokin7"/>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9906000" cy="1268760"/>
          </a:xfrm>
        </p:spPr>
        <p:txBody>
          <a:bodyPr>
            <a:normAutofit/>
          </a:bodyPr>
          <a:lstStyle/>
          <a:p>
            <a:pPr algn="ctr"/>
            <a:r>
              <a:rPr lang="zh-TW" altLang="en-US" sz="5400" dirty="0" smtClean="0">
                <a:solidFill>
                  <a:srgbClr val="CC3300"/>
                </a:solidFill>
                <a:effectLst>
                  <a:outerShdw blurRad="38100" dist="38100" dir="2700000" algn="tl">
                    <a:srgbClr val="000000">
                      <a:alpha val="43137"/>
                    </a:srgbClr>
                  </a:outerShdw>
                </a:effectLst>
                <a:latin typeface="華康布丁體" pitchFamily="81" charset="-120"/>
                <a:ea typeface="華康布丁體" pitchFamily="81" charset="-120"/>
              </a:rPr>
              <a:t>戒菸</a:t>
            </a:r>
            <a:endParaRPr lang="zh-TW" altLang="en-US" sz="5400" dirty="0"/>
          </a:p>
        </p:txBody>
      </p:sp>
      <p:sp>
        <p:nvSpPr>
          <p:cNvPr id="3" name="內容版面配置區 2"/>
          <p:cNvSpPr>
            <a:spLocks noGrp="1"/>
          </p:cNvSpPr>
          <p:nvPr>
            <p:ph sz="quarter" idx="1"/>
          </p:nvPr>
        </p:nvSpPr>
        <p:spPr>
          <a:xfrm>
            <a:off x="632520" y="1988840"/>
            <a:ext cx="8640960" cy="2127465"/>
          </a:xfrm>
        </p:spPr>
        <p:txBody>
          <a:bodyPr>
            <a:normAutofit/>
          </a:bodyPr>
          <a:lstStyle/>
          <a:p>
            <a:pPr marL="0" indent="0">
              <a:buNone/>
            </a:pPr>
            <a:r>
              <a:rPr lang="zh-TW" altLang="en-US" sz="3200" b="1" dirty="0" smtClean="0">
                <a:latin typeface="華康隸書體W3" panose="03000309000000000000" pitchFamily="65" charset="-120"/>
                <a:ea typeface="華康隸書體W3" panose="03000309000000000000" pitchFamily="65" charset="-120"/>
              </a:rPr>
              <a:t>在美國有四千萬以上的人一生中至少下過一次戒菸的決心。美國公共衛生局局長說</a:t>
            </a:r>
            <a:r>
              <a:rPr lang="en-US" altLang="zh-TW" sz="3200" b="1" dirty="0" smtClean="0">
                <a:latin typeface="華康隸書體W3" panose="03000309000000000000" pitchFamily="65" charset="-120"/>
                <a:ea typeface="華康隸書體W3" panose="03000309000000000000" pitchFamily="65" charset="-120"/>
              </a:rPr>
              <a:t>﹕</a:t>
            </a:r>
            <a:r>
              <a:rPr lang="zh-TW" altLang="en-US" sz="3200" b="1" dirty="0" smtClean="0">
                <a:latin typeface="華康隸書體W3" panose="03000309000000000000" pitchFamily="65" charset="-120"/>
                <a:ea typeface="華康隸書體W3" panose="03000309000000000000" pitchFamily="65" charset="-120"/>
              </a:rPr>
              <a:t>「戒菸是吸菸的人為延長生命和提高生活品質所做的第一個重要的決定。」</a:t>
            </a:r>
          </a:p>
          <a:p>
            <a:pPr>
              <a:buNone/>
            </a:pPr>
            <a:endParaRPr lang="zh-TW" altLang="en-US" sz="3200" b="1" dirty="0">
              <a:latin typeface="華康隸書體W3" panose="03000309000000000000" pitchFamily="65" charset="-120"/>
              <a:ea typeface="華康隸書體W3" panose="03000309000000000000" pitchFamily="65" charset="-120"/>
            </a:endParaRPr>
          </a:p>
        </p:txBody>
      </p:sp>
      <p:sp>
        <p:nvSpPr>
          <p:cNvPr id="5" name="Rectangle 7"/>
          <p:cNvSpPr>
            <a:spLocks noChangeArrowheads="1"/>
          </p:cNvSpPr>
          <p:nvPr/>
        </p:nvSpPr>
        <p:spPr bwMode="auto">
          <a:xfrm>
            <a:off x="0" y="4293096"/>
            <a:ext cx="9905999" cy="1431925"/>
          </a:xfrm>
          <a:prstGeom prst="rect">
            <a:avLst/>
          </a:prstGeom>
          <a:noFill/>
          <a:ln w="9525">
            <a:noFill/>
            <a:miter lim="800000"/>
            <a:headEnd/>
            <a:tailEnd/>
          </a:ln>
          <a:effectLst/>
        </p:spPr>
        <p:txBody>
          <a:bodyPr anchor="ctr"/>
          <a:lstStyle/>
          <a:p>
            <a:r>
              <a:rPr lang="zh-TW" altLang="en-US" sz="3200" b="1" dirty="0">
                <a:solidFill>
                  <a:schemeClr val="tx2"/>
                </a:solidFill>
                <a:latin typeface="華康隸書體W3" panose="03000309000000000000" pitchFamily="65" charset="-120"/>
                <a:ea typeface="華康隸書體W3" panose="03000309000000000000" pitchFamily="65" charset="-120"/>
              </a:rPr>
              <a:t>馬克吐</a:t>
            </a:r>
            <a:r>
              <a:rPr lang="zh-TW" altLang="en-US" sz="3200" b="1" dirty="0" smtClean="0">
                <a:solidFill>
                  <a:schemeClr val="tx2"/>
                </a:solidFill>
                <a:latin typeface="華康隸書體W3" panose="03000309000000000000" pitchFamily="65" charset="-120"/>
                <a:ea typeface="華康隸書體W3" panose="03000309000000000000" pitchFamily="65" charset="-120"/>
              </a:rPr>
              <a:t>溫</a:t>
            </a:r>
            <a:r>
              <a:rPr lang="en-US" altLang="zh-TW" sz="3200" b="1" dirty="0" smtClean="0">
                <a:solidFill>
                  <a:schemeClr val="tx2"/>
                </a:solidFill>
                <a:latin typeface="華康隸書體W3" panose="03000309000000000000" pitchFamily="65" charset="-120"/>
                <a:ea typeface="華康隸書體W3" panose="03000309000000000000" pitchFamily="65" charset="-120"/>
              </a:rPr>
              <a:t>﹕</a:t>
            </a:r>
            <a:r>
              <a:rPr lang="zh-TW" altLang="en-US" sz="3200" b="1" dirty="0" smtClean="0">
                <a:solidFill>
                  <a:srgbClr val="FF0000"/>
                </a:solidFill>
                <a:latin typeface="華康隸書體W3" panose="03000309000000000000" pitchFamily="65" charset="-120"/>
                <a:ea typeface="華康隸書體W3" panose="03000309000000000000" pitchFamily="65" charset="-120"/>
              </a:rPr>
              <a:t>「</a:t>
            </a:r>
            <a:r>
              <a:rPr lang="zh-TW" altLang="en-US" sz="3200" b="1" dirty="0">
                <a:solidFill>
                  <a:srgbClr val="FF0000"/>
                </a:solidFill>
                <a:latin typeface="華康隸書體W3" panose="03000309000000000000" pitchFamily="65" charset="-120"/>
                <a:ea typeface="華康隸書體W3" panose="03000309000000000000" pitchFamily="65" charset="-120"/>
              </a:rPr>
              <a:t>要戒菸很容易。我已戒過幾千次了。」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charRg st="0" end="7"/>
                                            </p:txEl>
                                          </p:spTgt>
                                        </p:tgtEl>
                                        <p:attrNameLst>
                                          <p:attrName>style.visibility</p:attrName>
                                        </p:attrNameLst>
                                      </p:cBhvr>
                                      <p:to>
                                        <p:strVal val="visible"/>
                                      </p:to>
                                    </p:set>
                                    <p:animEffect transition="in" filter="blinds(horizontal)">
                                      <p:cBhvr>
                                        <p:cTn id="7" dur="2000"/>
                                        <p:tgtEl>
                                          <p:spTgt spid="5">
                                            <p:txEl>
                                              <p:charRg st="0" end="7"/>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charRg st="7" end="24"/>
                                            </p:txEl>
                                          </p:spTgt>
                                        </p:tgtEl>
                                        <p:attrNameLst>
                                          <p:attrName>style.visibility</p:attrName>
                                        </p:attrNameLst>
                                      </p:cBhvr>
                                      <p:to>
                                        <p:strVal val="visible"/>
                                      </p:to>
                                    </p:set>
                                    <p:animEffect transition="in" filter="blinds(horizontal)">
                                      <p:cBhvr>
                                        <p:cTn id="10" dur="2000"/>
                                        <p:tgtEl>
                                          <p:spTgt spid="5">
                                            <p:txEl>
                                              <p:charRg st="7" end="2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a:xfrm>
            <a:off x="0" y="0"/>
            <a:ext cx="9906000" cy="1268760"/>
          </a:xfrm>
        </p:spPr>
        <p:txBody>
          <a:bodyPr/>
          <a:lstStyle/>
          <a:p>
            <a:pPr algn="ctr"/>
            <a:r>
              <a:rPr lang="zh-TW" altLang="en-US" sz="4800" b="1" dirty="0" smtClean="0">
                <a:solidFill>
                  <a:srgbClr val="FF0000"/>
                </a:solidFill>
                <a:latin typeface="華康布丁體" panose="040B0C09000000000000" pitchFamily="81" charset="-120"/>
                <a:ea typeface="華康布丁體" panose="040B0C09000000000000" pitchFamily="81" charset="-120"/>
              </a:rPr>
              <a:t>台</a:t>
            </a:r>
            <a:r>
              <a:rPr lang="zh-TW" altLang="en-US" sz="4800" b="1" dirty="0">
                <a:solidFill>
                  <a:srgbClr val="FF0000"/>
                </a:solidFill>
                <a:latin typeface="華康布丁體" panose="040B0C09000000000000" pitchFamily="81" charset="-120"/>
                <a:ea typeface="華康布丁體" panose="040B0C09000000000000" pitchFamily="81" charset="-120"/>
              </a:rPr>
              <a:t>灣</a:t>
            </a:r>
            <a:r>
              <a:rPr lang="zh-TW" altLang="en-US" sz="4800" b="1" dirty="0" smtClean="0">
                <a:solidFill>
                  <a:srgbClr val="FF0000"/>
                </a:solidFill>
                <a:latin typeface="華康布丁體" panose="040B0C09000000000000" pitchFamily="81" charset="-120"/>
                <a:ea typeface="華康布丁體" panose="040B0C09000000000000" pitchFamily="81" charset="-120"/>
              </a:rPr>
              <a:t>菸</a:t>
            </a:r>
            <a:r>
              <a:rPr lang="zh-TW" altLang="en-US" sz="4800" b="1" dirty="0">
                <a:solidFill>
                  <a:srgbClr val="FF0000"/>
                </a:solidFill>
                <a:latin typeface="華康布丁體" panose="040B0C09000000000000" pitchFamily="81" charset="-120"/>
                <a:ea typeface="華康布丁體" panose="040B0C09000000000000" pitchFamily="81" charset="-120"/>
              </a:rPr>
              <a:t>害防治</a:t>
            </a:r>
            <a:r>
              <a:rPr lang="zh-TW" altLang="en-US" sz="4800" b="1" dirty="0" smtClean="0">
                <a:solidFill>
                  <a:srgbClr val="FF0000"/>
                </a:solidFill>
                <a:latin typeface="華康布丁體" panose="040B0C09000000000000" pitchFamily="81" charset="-120"/>
                <a:ea typeface="華康布丁體" panose="040B0C09000000000000" pitchFamily="81" charset="-120"/>
              </a:rPr>
              <a:t>法規定</a:t>
            </a:r>
            <a:endParaRPr lang="zh-TW" altLang="en-US" sz="4800" b="1" dirty="0">
              <a:solidFill>
                <a:srgbClr val="FF0000"/>
              </a:solidFill>
              <a:latin typeface="華康布丁體" panose="040B0C09000000000000" pitchFamily="81" charset="-120"/>
              <a:ea typeface="華康布丁體" panose="040B0C09000000000000" pitchFamily="81" charset="-120"/>
            </a:endParaRPr>
          </a:p>
        </p:txBody>
      </p:sp>
      <p:sp>
        <p:nvSpPr>
          <p:cNvPr id="423939" name="Rectangle 3"/>
          <p:cNvSpPr>
            <a:spLocks noGrp="1" noChangeArrowheads="1"/>
          </p:cNvSpPr>
          <p:nvPr>
            <p:ph type="body" idx="1"/>
          </p:nvPr>
        </p:nvSpPr>
        <p:spPr>
          <a:xfrm>
            <a:off x="663702" y="1600200"/>
            <a:ext cx="8832850" cy="1612776"/>
          </a:xfrm>
        </p:spPr>
        <p:txBody>
          <a:bodyPr>
            <a:normAutofit/>
          </a:bodyPr>
          <a:lstStyle/>
          <a:p>
            <a:pPr marL="0" indent="0" algn="just">
              <a:buNone/>
            </a:pPr>
            <a:r>
              <a:rPr lang="zh-TW" altLang="en-US" sz="3200" b="1" dirty="0">
                <a:latin typeface="華康隸書體W3" panose="03000309000000000000" pitchFamily="65" charset="-120"/>
                <a:ea typeface="華康隸書體W3" panose="03000309000000000000" pitchFamily="65" charset="-120"/>
              </a:rPr>
              <a:t>菸害防治法新規定，自</a:t>
            </a:r>
            <a:r>
              <a:rPr lang="en-US" altLang="zh-TW" sz="3200" b="1" dirty="0">
                <a:latin typeface="華康隸書體W3" panose="03000309000000000000" pitchFamily="65" charset="-120"/>
                <a:ea typeface="華康隸書體W3" panose="03000309000000000000" pitchFamily="65" charset="-120"/>
              </a:rPr>
              <a:t>98</a:t>
            </a:r>
            <a:r>
              <a:rPr lang="zh-TW" altLang="en-US" sz="3200" b="1" dirty="0">
                <a:latin typeface="華康隸書體W3" panose="03000309000000000000" pitchFamily="65" charset="-120"/>
                <a:ea typeface="華康隸書體W3" panose="03000309000000000000" pitchFamily="65" charset="-120"/>
              </a:rPr>
              <a:t>年</a:t>
            </a:r>
            <a:r>
              <a:rPr lang="en-US" altLang="zh-TW" sz="3200" b="1" dirty="0">
                <a:latin typeface="華康隸書體W3" panose="03000309000000000000" pitchFamily="65" charset="-120"/>
                <a:ea typeface="華康隸書體W3" panose="03000309000000000000" pitchFamily="65" charset="-120"/>
              </a:rPr>
              <a:t>1</a:t>
            </a:r>
            <a:r>
              <a:rPr lang="zh-TW" altLang="en-US" sz="3200" b="1" dirty="0">
                <a:latin typeface="華康隸書體W3" panose="03000309000000000000" pitchFamily="65" charset="-120"/>
                <a:ea typeface="華康隸書體W3" panose="03000309000000000000" pitchFamily="65" charset="-120"/>
              </a:rPr>
              <a:t>月</a:t>
            </a:r>
            <a:r>
              <a:rPr lang="en-US" altLang="zh-TW" sz="3200" b="1" dirty="0">
                <a:latin typeface="華康隸書體W3" panose="03000309000000000000" pitchFamily="65" charset="-120"/>
                <a:ea typeface="華康隸書體W3" panose="03000309000000000000" pitchFamily="65" charset="-120"/>
              </a:rPr>
              <a:t>11</a:t>
            </a:r>
            <a:r>
              <a:rPr lang="zh-TW" altLang="en-US" sz="3200" b="1" dirty="0">
                <a:latin typeface="華康隸書體W3" panose="03000309000000000000" pitchFamily="65" charset="-120"/>
                <a:ea typeface="華康隸書體W3" panose="03000309000000000000" pitchFamily="65" charset="-120"/>
              </a:rPr>
              <a:t>日起全面實施，室內工作與公共場所全面禁菸，違者將罰鍰</a:t>
            </a:r>
            <a:r>
              <a:rPr lang="en-US" altLang="zh-TW" sz="3200" b="1" dirty="0">
                <a:latin typeface="華康隸書體W3" panose="03000309000000000000" pitchFamily="65" charset="-120"/>
                <a:ea typeface="華康隸書體W3" panose="03000309000000000000" pitchFamily="65" charset="-120"/>
              </a:rPr>
              <a:t>2</a:t>
            </a:r>
            <a:r>
              <a:rPr lang="zh-TW" altLang="en-US" sz="3200" b="1" dirty="0">
                <a:latin typeface="華康隸書體W3" panose="03000309000000000000" pitchFamily="65" charset="-120"/>
                <a:ea typeface="華康隸書體W3" panose="03000309000000000000" pitchFamily="65" charset="-120"/>
              </a:rPr>
              <a:t>仟至</a:t>
            </a:r>
            <a:r>
              <a:rPr lang="en-US" altLang="zh-TW" sz="3200" b="1" dirty="0">
                <a:latin typeface="華康隸書體W3" panose="03000309000000000000" pitchFamily="65" charset="-120"/>
                <a:ea typeface="華康隸書體W3" panose="03000309000000000000" pitchFamily="65" charset="-120"/>
              </a:rPr>
              <a:t>1</a:t>
            </a:r>
            <a:r>
              <a:rPr lang="zh-TW" altLang="en-US" sz="3200" b="1" dirty="0">
                <a:latin typeface="華康隸書體W3" panose="03000309000000000000" pitchFamily="65" charset="-120"/>
                <a:ea typeface="華康隸書體W3" panose="03000309000000000000" pitchFamily="65" charset="-120"/>
              </a:rPr>
              <a:t>萬元。 </a:t>
            </a:r>
          </a:p>
        </p:txBody>
      </p:sp>
      <p:pic>
        <p:nvPicPr>
          <p:cNvPr id="4" name="圖片 3"/>
          <p:cNvPicPr>
            <a:picLocks noChangeAspect="1"/>
          </p:cNvPicPr>
          <p:nvPr/>
        </p:nvPicPr>
        <p:blipFill>
          <a:blip r:embed="rId2"/>
          <a:stretch>
            <a:fillRect/>
          </a:stretch>
        </p:blipFill>
        <p:spPr>
          <a:xfrm>
            <a:off x="2576736" y="2614414"/>
            <a:ext cx="7056784" cy="3982938"/>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1"/>
            <a:ext cx="9906000" cy="1268759"/>
          </a:xfrm>
        </p:spPr>
        <p:txBody>
          <a:bodyPr>
            <a:normAutofit/>
          </a:bodyPr>
          <a:lstStyle/>
          <a:p>
            <a:pPr algn="ctr"/>
            <a:r>
              <a:rPr lang="en-US" altLang="zh-TW" sz="4876" dirty="0">
                <a:solidFill>
                  <a:srgbClr val="FF0000"/>
                </a:solidFill>
                <a:latin typeface="Arial" panose="020B0604020202020204" pitchFamily="34" charset="0"/>
                <a:cs typeface="Arial" panose="020B0604020202020204" pitchFamily="34" charset="0"/>
              </a:rPr>
              <a:t>Q</a:t>
            </a:r>
            <a:r>
              <a:rPr lang="zh-TW" altLang="en-US" sz="4876" dirty="0">
                <a:solidFill>
                  <a:srgbClr val="FF0000"/>
                </a:solidFill>
                <a:latin typeface="Arial" panose="020B0604020202020204" pitchFamily="34" charset="0"/>
                <a:cs typeface="Arial" panose="020B0604020202020204" pitchFamily="34" charset="0"/>
              </a:rPr>
              <a:t> </a:t>
            </a:r>
            <a:r>
              <a:rPr lang="en-US" altLang="zh-TW" sz="4876" dirty="0">
                <a:solidFill>
                  <a:srgbClr val="FF0000"/>
                </a:solidFill>
                <a:latin typeface="Arial" panose="020B0604020202020204" pitchFamily="34" charset="0"/>
                <a:cs typeface="Arial" panose="020B0604020202020204" pitchFamily="34" charset="0"/>
              </a:rPr>
              <a:t>and A</a:t>
            </a:r>
            <a:endParaRPr lang="zh-TW" altLang="en-US" sz="4876" dirty="0">
              <a:solidFill>
                <a:srgbClr val="FF0000"/>
              </a:solidFill>
              <a:latin typeface="Arial" panose="020B0604020202020204" pitchFamily="34" charset="0"/>
              <a:cs typeface="Arial" panose="020B0604020202020204" pitchFamily="34" charset="0"/>
            </a:endParaRPr>
          </a:p>
        </p:txBody>
      </p:sp>
      <p:sp>
        <p:nvSpPr>
          <p:cNvPr id="3" name="文字版面配置區 2"/>
          <p:cNvSpPr>
            <a:spLocks noGrp="1"/>
          </p:cNvSpPr>
          <p:nvPr>
            <p:ph type="body" idx="1"/>
          </p:nvPr>
        </p:nvSpPr>
        <p:spPr>
          <a:xfrm>
            <a:off x="0" y="1484784"/>
            <a:ext cx="9906000" cy="5373216"/>
          </a:xfrm>
          <a:noFill/>
        </p:spPr>
        <p:txBody>
          <a:bodyPr>
            <a:noAutofit/>
          </a:bodyPr>
          <a:lstStyle/>
          <a:p>
            <a:r>
              <a:rPr lang="en-US" altLang="zh-TW" sz="3200" dirty="0" smtClean="0">
                <a:solidFill>
                  <a:schemeClr val="tx1"/>
                </a:solidFill>
                <a:latin typeface="華康隸書體W3" panose="03000309000000000000" pitchFamily="65" charset="-120"/>
                <a:ea typeface="華康隸書體W3" panose="03000309000000000000" pitchFamily="65" charset="-120"/>
              </a:rPr>
              <a:t>Q2: </a:t>
            </a:r>
            <a:r>
              <a:rPr lang="zh-TW" altLang="en-US" sz="3200" dirty="0" smtClean="0">
                <a:solidFill>
                  <a:schemeClr val="tx1"/>
                </a:solidFill>
                <a:latin typeface="華康隸書體W3" panose="03000309000000000000" pitchFamily="65" charset="-120"/>
                <a:ea typeface="華康隸書體W3" panose="03000309000000000000" pitchFamily="65" charset="-120"/>
              </a:rPr>
              <a:t>下面敘述何者正確</a:t>
            </a:r>
            <a:r>
              <a:rPr lang="en-US" altLang="zh-TW" sz="3200" dirty="0" smtClean="0">
                <a:solidFill>
                  <a:schemeClr val="tx1"/>
                </a:solidFill>
                <a:latin typeface="華康隸書體W3" panose="03000309000000000000" pitchFamily="65" charset="-120"/>
                <a:ea typeface="華康隸書體W3" panose="03000309000000000000" pitchFamily="65" charset="-120"/>
              </a:rPr>
              <a:t>?</a:t>
            </a:r>
          </a:p>
          <a:p>
            <a:pPr>
              <a:spcBef>
                <a:spcPct val="20000"/>
              </a:spcBef>
            </a:pPr>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(A)</a:t>
            </a:r>
            <a:r>
              <a:rPr lang="zh-TW" altLang="en-US" sz="3200" dirty="0">
                <a:solidFill>
                  <a:schemeClr val="tx1"/>
                </a:solidFill>
                <a:latin typeface="華康隸書體W3" panose="03000309000000000000" pitchFamily="65" charset="-120"/>
                <a:ea typeface="華康隸書體W3" panose="03000309000000000000" pitchFamily="65" charset="-120"/>
              </a:rPr>
              <a:t>大部分的人在十到十八歲間開始</a:t>
            </a:r>
            <a:r>
              <a:rPr lang="zh-TW" altLang="en-US" sz="3200" dirty="0" smtClean="0">
                <a:solidFill>
                  <a:schemeClr val="tx1"/>
                </a:solidFill>
                <a:latin typeface="華康隸書體W3" panose="03000309000000000000" pitchFamily="65" charset="-120"/>
                <a:ea typeface="華康隸書體W3" panose="03000309000000000000" pitchFamily="65" charset="-120"/>
              </a:rPr>
              <a:t>吸菸</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(B)</a:t>
            </a:r>
            <a:r>
              <a:rPr lang="zh-TW" altLang="en-US" sz="3200" dirty="0">
                <a:solidFill>
                  <a:schemeClr val="tx1"/>
                </a:solidFill>
                <a:latin typeface="華康隸書體W3" panose="03000309000000000000" pitchFamily="65" charset="-120"/>
                <a:ea typeface="華康隸書體W3" panose="03000309000000000000" pitchFamily="65" charset="-120"/>
              </a:rPr>
              <a:t>吸菸的主要原因是同伴的壓力和</a:t>
            </a:r>
            <a:r>
              <a:rPr lang="zh-TW" altLang="en-US" sz="3200" dirty="0" smtClean="0">
                <a:solidFill>
                  <a:schemeClr val="tx1"/>
                </a:solidFill>
                <a:latin typeface="華康隸書體W3" panose="03000309000000000000" pitchFamily="65" charset="-120"/>
                <a:ea typeface="華康隸書體W3" panose="03000309000000000000" pitchFamily="65" charset="-120"/>
              </a:rPr>
              <a:t>好奇心</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r>
              <a:rPr lang="zh-TW" altLang="en-US" sz="3200" dirty="0">
                <a:solidFill>
                  <a:schemeClr val="tx1"/>
                </a:solidFill>
                <a:latin typeface="華康隸書體W3" panose="03000309000000000000" pitchFamily="65" charset="-120"/>
                <a:ea typeface="華康隸書體W3" panose="03000309000000000000" pitchFamily="65" charset="-120"/>
              </a:rPr>
              <a:t> </a:t>
            </a:r>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(C)</a:t>
            </a:r>
            <a:r>
              <a:rPr lang="zh-TW" altLang="en-US" sz="3200" dirty="0">
                <a:solidFill>
                  <a:schemeClr val="tx1"/>
                </a:solidFill>
                <a:latin typeface="華康隸書體W3" panose="03000309000000000000" pitchFamily="65" charset="-120"/>
                <a:ea typeface="華康隸書體W3" panose="03000309000000000000" pitchFamily="65" charset="-120"/>
              </a:rPr>
              <a:t>父母親吸菸的</a:t>
            </a:r>
            <a:r>
              <a:rPr lang="zh-TW" altLang="en-US" sz="3200" dirty="0" smtClean="0">
                <a:solidFill>
                  <a:schemeClr val="tx1"/>
                </a:solidFill>
                <a:latin typeface="華康隸書體W3" panose="03000309000000000000" pitchFamily="65" charset="-120"/>
                <a:ea typeface="華康隸書體W3" panose="03000309000000000000" pitchFamily="65" charset="-120"/>
              </a:rPr>
              <a:t>人較父母親</a:t>
            </a:r>
            <a:r>
              <a:rPr lang="zh-TW" altLang="en-US" sz="3200" dirty="0">
                <a:solidFill>
                  <a:schemeClr val="tx1"/>
                </a:solidFill>
                <a:latin typeface="華康隸書體W3" panose="03000309000000000000" pitchFamily="65" charset="-120"/>
                <a:ea typeface="華康隸書體W3" panose="03000309000000000000" pitchFamily="65" charset="-120"/>
              </a:rPr>
              <a:t>不吸菸的</a:t>
            </a:r>
            <a:r>
              <a:rPr lang="zh-TW" altLang="en-US" sz="3200" dirty="0" smtClean="0">
                <a:solidFill>
                  <a:schemeClr val="tx1"/>
                </a:solidFill>
                <a:latin typeface="華康隸書體W3" panose="03000309000000000000" pitchFamily="65" charset="-120"/>
                <a:ea typeface="華康隸書體W3" panose="03000309000000000000" pitchFamily="65" charset="-120"/>
              </a:rPr>
              <a:t>人易吸菸</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r>
              <a:rPr lang="zh-TW" altLang="en-US" sz="3200" dirty="0">
                <a:solidFill>
                  <a:schemeClr val="tx1"/>
                </a:solidFill>
                <a:latin typeface="華康隸書體W3" panose="03000309000000000000" pitchFamily="65" charset="-120"/>
                <a:ea typeface="華康隸書體W3" panose="03000309000000000000" pitchFamily="65" charset="-120"/>
              </a:rPr>
              <a:t> </a:t>
            </a:r>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(D)</a:t>
            </a:r>
            <a:r>
              <a:rPr lang="zh-TW" altLang="en-US" sz="3200" dirty="0" smtClean="0">
                <a:solidFill>
                  <a:schemeClr val="tx1"/>
                </a:solidFill>
                <a:latin typeface="華康隸書體W3" panose="03000309000000000000" pitchFamily="65" charset="-120"/>
                <a:ea typeface="華康隸書體W3" panose="03000309000000000000" pitchFamily="65" charset="-120"/>
              </a:rPr>
              <a:t>早吸菸</a:t>
            </a:r>
            <a:r>
              <a:rPr lang="zh-TW" altLang="en-US" sz="3200" dirty="0">
                <a:solidFill>
                  <a:schemeClr val="tx1"/>
                </a:solidFill>
                <a:latin typeface="華康隸書體W3" panose="03000309000000000000" pitchFamily="65" charset="-120"/>
                <a:ea typeface="華康隸書體W3" panose="03000309000000000000" pitchFamily="65" charset="-120"/>
              </a:rPr>
              <a:t>的人比</a:t>
            </a:r>
            <a:r>
              <a:rPr lang="zh-TW" altLang="en-US" sz="3200" dirty="0" smtClean="0">
                <a:solidFill>
                  <a:schemeClr val="tx1"/>
                </a:solidFill>
                <a:latin typeface="華康隸書體W3" panose="03000309000000000000" pitchFamily="65" charset="-120"/>
                <a:ea typeface="華康隸書體W3" panose="03000309000000000000" pitchFamily="65" charset="-120"/>
              </a:rPr>
              <a:t>遲的</a:t>
            </a:r>
            <a:r>
              <a:rPr lang="zh-TW" altLang="en-US" sz="3200" dirty="0">
                <a:solidFill>
                  <a:schemeClr val="tx1"/>
                </a:solidFill>
                <a:latin typeface="華康隸書體W3" panose="03000309000000000000" pitchFamily="65" charset="-120"/>
                <a:ea typeface="華康隸書體W3" panose="03000309000000000000" pitchFamily="65" charset="-120"/>
              </a:rPr>
              <a:t>人容易長期</a:t>
            </a:r>
            <a:r>
              <a:rPr lang="zh-TW" altLang="en-US" sz="3200" dirty="0" smtClean="0">
                <a:solidFill>
                  <a:schemeClr val="tx1"/>
                </a:solidFill>
                <a:latin typeface="華康隸書體W3" panose="03000309000000000000" pitchFamily="65" charset="-120"/>
                <a:ea typeface="華康隸書體W3" panose="03000309000000000000" pitchFamily="65" charset="-120"/>
              </a:rPr>
              <a:t>上癮</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r>
              <a:rPr lang="en-US" altLang="zh-TW" sz="3200" dirty="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   (E)</a:t>
            </a:r>
            <a:r>
              <a:rPr lang="zh-TW" altLang="en-US" sz="3200" dirty="0" smtClean="0">
                <a:solidFill>
                  <a:schemeClr val="tx1"/>
                </a:solidFill>
                <a:latin typeface="華康隸書體W3" panose="03000309000000000000" pitchFamily="65" charset="-120"/>
                <a:ea typeface="華康隸書體W3" panose="03000309000000000000" pitchFamily="65" charset="-120"/>
              </a:rPr>
              <a:t>以上皆是</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pPr marL="809625" indent="-809625"/>
            <a:r>
              <a:rPr lang="en-US" altLang="zh-TW" sz="3200" dirty="0" smtClean="0">
                <a:solidFill>
                  <a:schemeClr val="tx1"/>
                </a:solidFill>
                <a:latin typeface="華康隸書體W3" panose="03000309000000000000" pitchFamily="65" charset="-120"/>
                <a:ea typeface="華康隸書體W3" panose="03000309000000000000" pitchFamily="65" charset="-120"/>
              </a:rPr>
              <a:t>Q3:</a:t>
            </a:r>
            <a:r>
              <a:rPr lang="zh-TW" altLang="en-US" sz="3200" dirty="0" smtClean="0">
                <a:solidFill>
                  <a:schemeClr val="tx1"/>
                </a:solidFill>
                <a:latin typeface="華康隸書體W3" panose="03000309000000000000" pitchFamily="65" charset="-120"/>
                <a:ea typeface="華康隸書體W3" panose="03000309000000000000" pitchFamily="65" charset="-120"/>
              </a:rPr>
              <a:t> 我國菸害防制法規定</a:t>
            </a:r>
            <a:r>
              <a:rPr lang="zh-TW" altLang="en-US" sz="3200" dirty="0">
                <a:solidFill>
                  <a:schemeClr val="tx1"/>
                </a:solidFill>
                <a:latin typeface="華康隸書體W3" panose="03000309000000000000" pitchFamily="65" charset="-120"/>
                <a:ea typeface="華康隸書體W3" panose="03000309000000000000" pitchFamily="65" charset="-120"/>
              </a:rPr>
              <a:t>室內工作與公共場所全面禁菸，違者將</a:t>
            </a:r>
            <a:r>
              <a:rPr lang="zh-TW" altLang="en-US" sz="3200" dirty="0" smtClean="0">
                <a:solidFill>
                  <a:schemeClr val="tx1"/>
                </a:solidFill>
                <a:latin typeface="華康隸書體W3" panose="03000309000000000000" pitchFamily="65" charset="-120"/>
                <a:ea typeface="華康隸書體W3" panose="03000309000000000000" pitchFamily="65" charset="-120"/>
              </a:rPr>
              <a:t>罰鍰</a:t>
            </a:r>
            <a:r>
              <a:rPr lang="en-US" altLang="zh-TW" sz="3200" dirty="0" smtClean="0">
                <a:solidFill>
                  <a:schemeClr val="tx1"/>
                </a:solidFill>
                <a:latin typeface="華康隸書體W3" panose="03000309000000000000" pitchFamily="65" charset="-120"/>
                <a:ea typeface="華康隸書體W3" panose="03000309000000000000" pitchFamily="65" charset="-120"/>
              </a:rPr>
              <a:t>__________</a:t>
            </a:r>
            <a:r>
              <a:rPr lang="zh-TW" altLang="en-US" sz="3200" dirty="0" smtClean="0">
                <a:solidFill>
                  <a:schemeClr val="tx1"/>
                </a:solidFill>
                <a:latin typeface="華康隸書體W3" panose="03000309000000000000" pitchFamily="65" charset="-120"/>
                <a:ea typeface="華康隸書體W3" panose="03000309000000000000" pitchFamily="65" charset="-120"/>
              </a:rPr>
              <a:t>元</a:t>
            </a:r>
            <a:r>
              <a:rPr lang="zh-TW" altLang="en-US" sz="3200" dirty="0">
                <a:solidFill>
                  <a:schemeClr val="tx1"/>
                </a:solidFill>
                <a:latin typeface="華康隸書體W3" panose="03000309000000000000" pitchFamily="65" charset="-120"/>
                <a:ea typeface="華康隸書體W3" panose="03000309000000000000" pitchFamily="65" charset="-120"/>
              </a:rPr>
              <a:t>。</a:t>
            </a:r>
          </a:p>
        </p:txBody>
      </p:sp>
    </p:spTree>
    <p:extLst>
      <p:ext uri="{BB962C8B-B14F-4D97-AF65-F5344CB8AC3E}">
        <p14:creationId xmlns:p14="http://schemas.microsoft.com/office/powerpoint/2010/main" val="2952554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0" y="0"/>
            <a:ext cx="9906000" cy="1268760"/>
          </a:xfrm>
        </p:spPr>
        <p:txBody>
          <a:bodyPr rtlCol="0">
            <a:normAutofit/>
          </a:bodyPr>
          <a:lstStyle/>
          <a:p>
            <a:pPr algn="ctr"/>
            <a:r>
              <a:rPr lang="en-US" altLang="zh-TW"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Part 3-</a:t>
            </a:r>
            <a:r>
              <a:rPr lang="zh-TW" altLang="en-US"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酒的毒害</a:t>
            </a:r>
            <a:endParaRPr lang="zh-TW" altLang="en-US"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endParaRPr>
          </a:p>
        </p:txBody>
      </p:sp>
      <p:pic>
        <p:nvPicPr>
          <p:cNvPr id="2" name="圖片 1"/>
          <p:cNvPicPr>
            <a:picLocks noChangeAspect="1"/>
          </p:cNvPicPr>
          <p:nvPr/>
        </p:nvPicPr>
        <p:blipFill rotWithShape="1">
          <a:blip r:embed="rId2"/>
          <a:srcRect b="4988"/>
          <a:stretch/>
        </p:blipFill>
        <p:spPr>
          <a:xfrm>
            <a:off x="0" y="1556791"/>
            <a:ext cx="9906000" cy="5301209"/>
          </a:xfrm>
          <a:prstGeom prst="rect">
            <a:avLst/>
          </a:prstGeom>
        </p:spPr>
      </p:pic>
    </p:spTree>
    <p:extLst>
      <p:ext uri="{BB962C8B-B14F-4D97-AF65-F5344CB8AC3E}">
        <p14:creationId xmlns:p14="http://schemas.microsoft.com/office/powerpoint/2010/main" val="4197714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 y="0"/>
            <a:ext cx="9857430" cy="1268760"/>
          </a:xfrm>
        </p:spPr>
        <p:txBody>
          <a:bodyPr>
            <a:normAutofit/>
          </a:bodyPr>
          <a:lstStyle/>
          <a:p>
            <a:pPr algn="ctr"/>
            <a:r>
              <a:rPr lang="zh-TW" altLang="en-US" sz="6000" dirty="0">
                <a:solidFill>
                  <a:srgbClr val="FF0000"/>
                </a:solidFill>
                <a:latin typeface="華康少女文字W3" pitchFamily="81" charset="-120"/>
                <a:ea typeface="華康少女文字W3" pitchFamily="81" charset="-120"/>
              </a:rPr>
              <a:t>酒癮</a:t>
            </a:r>
          </a:p>
        </p:txBody>
      </p:sp>
      <p:sp>
        <p:nvSpPr>
          <p:cNvPr id="12291" name="Rectangle 3"/>
          <p:cNvSpPr>
            <a:spLocks noGrp="1" noChangeArrowheads="1"/>
          </p:cNvSpPr>
          <p:nvPr>
            <p:ph type="body" idx="1"/>
          </p:nvPr>
        </p:nvSpPr>
        <p:spPr>
          <a:xfrm>
            <a:off x="0" y="1484784"/>
            <a:ext cx="7689305" cy="5544616"/>
          </a:xfrm>
        </p:spPr>
        <p:txBody>
          <a:bodyPr>
            <a:noAutofit/>
          </a:bodyPr>
          <a:lstStyle/>
          <a:p>
            <a:pPr marL="0" indent="0" algn="just">
              <a:buNone/>
            </a:pPr>
            <a:r>
              <a:rPr lang="zh-TW" altLang="en-US" sz="2800" dirty="0">
                <a:latin typeface="華康鐵線龍門W3" pitchFamily="65" charset="-120"/>
                <a:ea typeface="華康鐵線龍門W3" pitchFamily="65" charset="-120"/>
              </a:rPr>
              <a:t>酒癮在很多的國家都是很嚴重的問題，尤其是</a:t>
            </a:r>
            <a:r>
              <a:rPr lang="zh-TW" altLang="en-US" sz="2800" dirty="0">
                <a:solidFill>
                  <a:srgbClr val="FF0000"/>
                </a:solidFill>
                <a:latin typeface="華康鐵線龍門W3" pitchFamily="65" charset="-120"/>
                <a:ea typeface="華康鐵線龍門W3" pitchFamily="65" charset="-120"/>
              </a:rPr>
              <a:t>西方國家</a:t>
            </a:r>
            <a:r>
              <a:rPr lang="zh-TW" altLang="en-US" sz="2800" dirty="0">
                <a:latin typeface="華康鐵線龍門W3" pitchFamily="65" charset="-120"/>
                <a:ea typeface="華康鐵線龍門W3" pitchFamily="65" charset="-120"/>
              </a:rPr>
              <a:t>的情況特別糟，在美國根據統計男性成年人在其一生之中罹患酒癮的機率為</a:t>
            </a:r>
            <a:r>
              <a:rPr lang="en-US" altLang="zh-TW" sz="2800" dirty="0">
                <a:latin typeface="華康鐵線龍門W3" pitchFamily="65" charset="-120"/>
                <a:ea typeface="華康鐵線龍門W3" pitchFamily="65" charset="-120"/>
              </a:rPr>
              <a:t>5-10%</a:t>
            </a:r>
            <a:r>
              <a:rPr lang="zh-TW" altLang="en-US" sz="2800" dirty="0">
                <a:latin typeface="華康鐵線龍門W3" pitchFamily="65" charset="-120"/>
                <a:ea typeface="華康鐵線龍門W3" pitchFamily="65" charset="-120"/>
              </a:rPr>
              <a:t>，而女性則為</a:t>
            </a:r>
            <a:r>
              <a:rPr lang="en-US" altLang="zh-TW" sz="2800" dirty="0">
                <a:latin typeface="華康鐵線龍門W3" pitchFamily="65" charset="-120"/>
                <a:ea typeface="華康鐵線龍門W3" pitchFamily="65" charset="-120"/>
              </a:rPr>
              <a:t>1-5%</a:t>
            </a:r>
            <a:r>
              <a:rPr lang="zh-TW" altLang="en-US" sz="2800" dirty="0" smtClean="0">
                <a:latin typeface="華康鐵線龍門W3" pitchFamily="65" charset="-120"/>
                <a:ea typeface="華康鐵線龍門W3" pitchFamily="65" charset="-120"/>
              </a:rPr>
              <a:t>。</a:t>
            </a:r>
            <a:endParaRPr lang="en-US" altLang="zh-TW" sz="2800" dirty="0" smtClean="0">
              <a:latin typeface="華康鐵線龍門W3" pitchFamily="65" charset="-120"/>
              <a:ea typeface="華康鐵線龍門W3" pitchFamily="65" charset="-120"/>
            </a:endParaRPr>
          </a:p>
          <a:p>
            <a:pPr marL="0" indent="0">
              <a:buNone/>
            </a:pPr>
            <a:r>
              <a:rPr lang="zh-TW" altLang="en-US" sz="2800" dirty="0" smtClean="0">
                <a:latin typeface="華康鐵線龍門W3" pitchFamily="65" charset="-120"/>
                <a:ea typeface="華康鐵線龍門W3" pitchFamily="65" charset="-120"/>
              </a:rPr>
              <a:t>過去學者們認為東方人幾乎沒有酒癮的問題，然而幾十年來，國內的喝酒人口數一直在急遽增加中，更可怕的是</a:t>
            </a:r>
            <a:r>
              <a:rPr lang="zh-TW" altLang="en-US" sz="2800" dirty="0" smtClean="0">
                <a:solidFill>
                  <a:srgbClr val="FF0000"/>
                </a:solidFill>
                <a:latin typeface="華康鐵線龍門W3" pitchFamily="65" charset="-120"/>
                <a:ea typeface="華康鐵線龍門W3" pitchFamily="65" charset="-120"/>
              </a:rPr>
              <a:t>青少年</a:t>
            </a:r>
            <a:r>
              <a:rPr lang="zh-TW" altLang="en-US" sz="2800" dirty="0" smtClean="0">
                <a:latin typeface="華康鐵線龍門W3" pitchFamily="65" charset="-120"/>
                <a:ea typeface="華康鐵線龍門W3" pitchFamily="65" charset="-120"/>
              </a:rPr>
              <a:t>和</a:t>
            </a:r>
            <a:r>
              <a:rPr lang="zh-TW" altLang="en-US" sz="2800" dirty="0" smtClean="0">
                <a:solidFill>
                  <a:srgbClr val="FF0000"/>
                </a:solidFill>
                <a:latin typeface="華康鐵線龍門W3" pitchFamily="65" charset="-120"/>
                <a:ea typeface="華康鐵線龍門W3" pitchFamily="65" charset="-120"/>
              </a:rPr>
              <a:t>女性</a:t>
            </a:r>
            <a:r>
              <a:rPr lang="zh-TW" altLang="en-US" sz="2800" dirty="0" smtClean="0">
                <a:latin typeface="華康鐵線龍門W3" pitchFamily="65" charset="-120"/>
                <a:ea typeface="華康鐵線龍門W3" pitchFamily="65" charset="-120"/>
              </a:rPr>
              <a:t>的酗酒率也直線上升。</a:t>
            </a:r>
          </a:p>
          <a:p>
            <a:pPr marL="0" indent="0">
              <a:buNone/>
            </a:pPr>
            <a:r>
              <a:rPr lang="zh-TW" altLang="en-US" sz="2800" dirty="0" smtClean="0">
                <a:latin typeface="華康鐵線龍門W3" pitchFamily="65" charset="-120"/>
                <a:ea typeface="華康鐵線龍門W3" pitchFamily="65" charset="-120"/>
              </a:rPr>
              <a:t>根據董氏基金會在民國八十四年調查</a:t>
            </a:r>
            <a:r>
              <a:rPr lang="en-US" altLang="zh-TW" sz="2800" dirty="0" smtClean="0">
                <a:latin typeface="華康鐵線龍門W3" pitchFamily="65" charset="-120"/>
                <a:ea typeface="華康鐵線龍門W3" pitchFamily="65" charset="-120"/>
              </a:rPr>
              <a:t>9655</a:t>
            </a:r>
            <a:r>
              <a:rPr lang="zh-TW" altLang="en-US" sz="2800" dirty="0" smtClean="0">
                <a:latin typeface="華康鐵線龍門W3" pitchFamily="65" charset="-120"/>
                <a:ea typeface="華康鐵線龍門W3" pitchFamily="65" charset="-120"/>
              </a:rPr>
              <a:t>位國中</a:t>
            </a:r>
            <a:r>
              <a:rPr lang="en-US" altLang="zh-TW" sz="2800" dirty="0" smtClean="0">
                <a:latin typeface="華康鐵線龍門W3" pitchFamily="65" charset="-120"/>
                <a:ea typeface="華康鐵線龍門W3" pitchFamily="65" charset="-120"/>
              </a:rPr>
              <a:t>.</a:t>
            </a:r>
            <a:r>
              <a:rPr lang="zh-TW" altLang="en-US" sz="2800" dirty="0" smtClean="0">
                <a:latin typeface="華康鐵線龍門W3" pitchFamily="65" charset="-120"/>
                <a:ea typeface="華康鐵線龍門W3" pitchFamily="65" charset="-120"/>
              </a:rPr>
              <a:t>高中及高職學生發現</a:t>
            </a:r>
            <a:r>
              <a:rPr lang="en-US" altLang="zh-TW" sz="2800" dirty="0" smtClean="0">
                <a:latin typeface="華康鐵線龍門W3" pitchFamily="65" charset="-120"/>
                <a:ea typeface="華康鐵線龍門W3" pitchFamily="65" charset="-120"/>
              </a:rPr>
              <a:t>:</a:t>
            </a:r>
            <a:r>
              <a:rPr lang="zh-TW" altLang="en-US" sz="2800" dirty="0" smtClean="0">
                <a:latin typeface="華康鐵線龍門W3" pitchFamily="65" charset="-120"/>
                <a:ea typeface="華康鐵線龍門W3" pitchFamily="65" charset="-120"/>
              </a:rPr>
              <a:t>青少年在喝酒方面的盛行率高達</a:t>
            </a:r>
            <a:r>
              <a:rPr lang="zh-TW" altLang="en-US" sz="2800" dirty="0" smtClean="0">
                <a:solidFill>
                  <a:srgbClr val="FF0000"/>
                </a:solidFill>
                <a:latin typeface="華康鐵線龍門W3" pitchFamily="65" charset="-120"/>
                <a:ea typeface="華康鐵線龍門W3" pitchFamily="65" charset="-120"/>
              </a:rPr>
              <a:t>百分之二十點五</a:t>
            </a:r>
            <a:r>
              <a:rPr lang="en-US" altLang="zh-TW" sz="2800" dirty="0" smtClean="0">
                <a:latin typeface="華康鐵線龍門W3" pitchFamily="65" charset="-120"/>
                <a:ea typeface="華康鐵線龍門W3" pitchFamily="65" charset="-120"/>
              </a:rPr>
              <a:t>,</a:t>
            </a:r>
            <a:r>
              <a:rPr lang="zh-TW" altLang="en-US" sz="2800" dirty="0" smtClean="0">
                <a:latin typeface="華康鐵線龍門W3" pitchFamily="65" charset="-120"/>
                <a:ea typeface="華康鐵線龍門W3" pitchFamily="65" charset="-120"/>
              </a:rPr>
              <a:t>平均五個青少年就有一人有喝酒習慣。</a:t>
            </a:r>
            <a:endParaRPr lang="zh-TW" altLang="en-US" sz="2800" dirty="0">
              <a:latin typeface="華康鐵線龍門W3" pitchFamily="65" charset="-120"/>
              <a:ea typeface="華康鐵線龍門W3" pitchFamily="65" charset="-120"/>
            </a:endParaRPr>
          </a:p>
        </p:txBody>
      </p:sp>
      <p:pic>
        <p:nvPicPr>
          <p:cNvPr id="12293" name="Picture 5" descr="Alcohol-Abuse"/>
          <p:cNvPicPr>
            <a:picLocks noChangeAspect="1" noChangeArrowheads="1"/>
          </p:cNvPicPr>
          <p:nvPr/>
        </p:nvPicPr>
        <p:blipFill>
          <a:blip r:embed="rId3" cstate="print"/>
          <a:srcRect/>
          <a:stretch>
            <a:fillRect/>
          </a:stretch>
        </p:blipFill>
        <p:spPr bwMode="auto">
          <a:xfrm>
            <a:off x="7761312" y="1484784"/>
            <a:ext cx="2096119" cy="2469919"/>
          </a:xfrm>
          <a:prstGeom prst="rect">
            <a:avLst/>
          </a:prstGeom>
          <a:noFill/>
        </p:spPr>
      </p:pic>
      <p:pic>
        <p:nvPicPr>
          <p:cNvPr id="92162" name="Picture 2" descr="http://www.hiqc.com.tw/life.images/6056.jpg"/>
          <p:cNvPicPr>
            <a:picLocks noChangeAspect="1" noChangeArrowheads="1"/>
          </p:cNvPicPr>
          <p:nvPr/>
        </p:nvPicPr>
        <p:blipFill>
          <a:blip r:embed="rId4" cstate="print"/>
          <a:srcRect/>
          <a:stretch>
            <a:fillRect/>
          </a:stretch>
        </p:blipFill>
        <p:spPr bwMode="auto">
          <a:xfrm>
            <a:off x="7833320" y="4005063"/>
            <a:ext cx="1944216" cy="1944217"/>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906000" cy="1268760"/>
          </a:xfrm>
        </p:spPr>
        <p:txBody>
          <a:bodyPr>
            <a:normAutofit/>
          </a:bodyPr>
          <a:lstStyle/>
          <a:p>
            <a:pPr algn="ctr"/>
            <a:r>
              <a:rPr lang="zh-TW" altLang="en-US" sz="6000" b="1" dirty="0">
                <a:solidFill>
                  <a:srgbClr val="FF0000"/>
                </a:solidFill>
                <a:latin typeface="華康少女文字W3" pitchFamily="81" charset="-120"/>
                <a:ea typeface="華康少女文字W3" pitchFamily="81" charset="-120"/>
              </a:rPr>
              <a:t>為什麼</a:t>
            </a:r>
            <a:r>
              <a:rPr lang="zh-TW" altLang="en-US" sz="6000" b="1" dirty="0" smtClean="0">
                <a:solidFill>
                  <a:srgbClr val="FF0000"/>
                </a:solidFill>
                <a:latin typeface="華康少女文字W3" pitchFamily="81" charset="-120"/>
                <a:ea typeface="華康少女文字W3" pitchFamily="81" charset="-120"/>
              </a:rPr>
              <a:t>會有</a:t>
            </a:r>
            <a:r>
              <a:rPr lang="en-US" altLang="zh-TW" sz="6000" b="1" dirty="0" smtClean="0">
                <a:solidFill>
                  <a:srgbClr val="FF0000"/>
                </a:solidFill>
                <a:latin typeface="華康少女文字W3" pitchFamily="81" charset="-120"/>
                <a:ea typeface="華康少女文字W3" pitchFamily="81" charset="-120"/>
              </a:rPr>
              <a:t>『</a:t>
            </a:r>
            <a:r>
              <a:rPr lang="zh-TW" altLang="en-US" sz="6000" b="1" dirty="0">
                <a:solidFill>
                  <a:srgbClr val="FF0000"/>
                </a:solidFill>
                <a:latin typeface="華康少女文字W3" pitchFamily="81" charset="-120"/>
                <a:ea typeface="華康少女文字W3" pitchFamily="81" charset="-120"/>
              </a:rPr>
              <a:t>癮</a:t>
            </a:r>
            <a:r>
              <a:rPr lang="en-US" altLang="zh-TW" sz="6000" b="1" dirty="0">
                <a:solidFill>
                  <a:srgbClr val="FF0000"/>
                </a:solidFill>
                <a:latin typeface="華康少女文字W3" pitchFamily="81" charset="-120"/>
                <a:ea typeface="華康少女文字W3" pitchFamily="81" charset="-120"/>
              </a:rPr>
              <a:t>』?</a:t>
            </a:r>
            <a:endParaRPr lang="en-US" altLang="zh-TW" sz="6000" dirty="0">
              <a:solidFill>
                <a:srgbClr val="FF0000"/>
              </a:solidFill>
              <a:latin typeface="華康少女文字W3" pitchFamily="81" charset="-120"/>
              <a:ea typeface="華康少女文字W3" pitchFamily="81" charset="-120"/>
            </a:endParaRPr>
          </a:p>
        </p:txBody>
      </p:sp>
      <p:sp>
        <p:nvSpPr>
          <p:cNvPr id="8195" name="Rectangle 3"/>
          <p:cNvSpPr>
            <a:spLocks noGrp="1" noChangeArrowheads="1"/>
          </p:cNvSpPr>
          <p:nvPr>
            <p:ph type="body" idx="1"/>
          </p:nvPr>
        </p:nvSpPr>
        <p:spPr>
          <a:xfrm>
            <a:off x="272480" y="1773239"/>
            <a:ext cx="9361039" cy="3527969"/>
          </a:xfrm>
        </p:spPr>
        <p:txBody>
          <a:bodyPr>
            <a:noAutofit/>
          </a:bodyPr>
          <a:lstStyle/>
          <a:p>
            <a:pPr marL="0" indent="0">
              <a:lnSpc>
                <a:spcPct val="90000"/>
              </a:lnSpc>
              <a:buFont typeface="Wingdings" pitchFamily="2" charset="2"/>
              <a:buNone/>
            </a:pPr>
            <a:r>
              <a:rPr lang="zh-TW" altLang="en-US" sz="3200" dirty="0" smtClean="0">
                <a:solidFill>
                  <a:srgbClr val="C00000"/>
                </a:solidFill>
                <a:latin typeface="華康隸書體W3" panose="03000309000000000000" pitchFamily="65" charset="-120"/>
                <a:ea typeface="華康隸書體W3" panose="03000309000000000000" pitchFamily="65" charset="-120"/>
              </a:rPr>
              <a:t>遺傳</a:t>
            </a:r>
            <a:r>
              <a:rPr lang="zh-TW" altLang="en-US" sz="3200" dirty="0">
                <a:solidFill>
                  <a:srgbClr val="002060"/>
                </a:solidFill>
                <a:latin typeface="華康隸書體W3" panose="03000309000000000000" pitchFamily="65" charset="-120"/>
                <a:ea typeface="華康隸書體W3" panose="03000309000000000000" pitchFamily="65" charset="-120"/>
              </a:rPr>
              <a:t>：有些家族的成員都很會喝酒，和遺傳體質的酒精接受度有關。</a:t>
            </a:r>
          </a:p>
          <a:p>
            <a:pPr marL="0" indent="0">
              <a:lnSpc>
                <a:spcPct val="90000"/>
              </a:lnSpc>
              <a:buFont typeface="Wingdings" pitchFamily="2" charset="2"/>
              <a:buNone/>
            </a:pPr>
            <a:r>
              <a:rPr lang="zh-TW" altLang="en-US" sz="3200" dirty="0" smtClean="0">
                <a:solidFill>
                  <a:srgbClr val="C00000"/>
                </a:solidFill>
                <a:latin typeface="華康隸書體W3" panose="03000309000000000000" pitchFamily="65" charset="-120"/>
                <a:ea typeface="華康隸書體W3" panose="03000309000000000000" pitchFamily="65" charset="-120"/>
              </a:rPr>
              <a:t>人格</a:t>
            </a:r>
            <a:r>
              <a:rPr lang="zh-TW" altLang="en-US" sz="3200" dirty="0">
                <a:solidFill>
                  <a:srgbClr val="C00000"/>
                </a:solidFill>
                <a:latin typeface="華康隸書體W3" panose="03000309000000000000" pitchFamily="65" charset="-120"/>
                <a:ea typeface="華康隸書體W3" panose="03000309000000000000" pitchFamily="65" charset="-120"/>
              </a:rPr>
              <a:t>傾向</a:t>
            </a:r>
            <a:r>
              <a:rPr lang="zh-TW" altLang="en-US" sz="3200" dirty="0">
                <a:solidFill>
                  <a:srgbClr val="002060"/>
                </a:solidFill>
                <a:latin typeface="華康隸書體W3" panose="03000309000000000000" pitchFamily="65" charset="-120"/>
                <a:ea typeface="華康隸書體W3" panose="03000309000000000000" pitchFamily="65" charset="-120"/>
              </a:rPr>
              <a:t>：有些人因為性格因素，特別無法承受壓力，喜歡藉酒來疏解壓力</a:t>
            </a:r>
          </a:p>
          <a:p>
            <a:pPr marL="0" indent="0">
              <a:lnSpc>
                <a:spcPct val="90000"/>
              </a:lnSpc>
              <a:buFont typeface="Wingdings" pitchFamily="2" charset="2"/>
              <a:buNone/>
            </a:pPr>
            <a:r>
              <a:rPr lang="zh-TW" altLang="en-US" sz="3200" dirty="0" smtClean="0">
                <a:solidFill>
                  <a:srgbClr val="C00000"/>
                </a:solidFill>
                <a:latin typeface="華康隸書體W3" panose="03000309000000000000" pitchFamily="65" charset="-120"/>
                <a:ea typeface="華康隸書體W3" panose="03000309000000000000" pitchFamily="65" charset="-120"/>
              </a:rPr>
              <a:t>環境</a:t>
            </a:r>
            <a:r>
              <a:rPr lang="zh-TW" altLang="en-US" sz="3200" dirty="0">
                <a:solidFill>
                  <a:srgbClr val="C00000"/>
                </a:solidFill>
                <a:latin typeface="華康隸書體W3" panose="03000309000000000000" pitchFamily="65" charset="-120"/>
                <a:ea typeface="華康隸書體W3" panose="03000309000000000000" pitchFamily="65" charset="-120"/>
              </a:rPr>
              <a:t>壓力</a:t>
            </a:r>
            <a:r>
              <a:rPr lang="zh-TW" altLang="en-US" sz="3200" dirty="0">
                <a:solidFill>
                  <a:srgbClr val="002060"/>
                </a:solidFill>
                <a:latin typeface="華康隸書體W3" panose="03000309000000000000" pitchFamily="65" charset="-120"/>
                <a:ea typeface="華康隸書體W3" panose="03000309000000000000" pitchFamily="65" charset="-120"/>
              </a:rPr>
              <a:t>：例如工作、家庭、人際關係等。 </a:t>
            </a:r>
          </a:p>
          <a:p>
            <a:pPr marL="0" indent="0">
              <a:lnSpc>
                <a:spcPct val="90000"/>
              </a:lnSpc>
              <a:buFont typeface="Wingdings" pitchFamily="2" charset="2"/>
              <a:buNone/>
            </a:pPr>
            <a:r>
              <a:rPr lang="zh-TW" altLang="en-US" sz="3200" dirty="0" smtClean="0">
                <a:solidFill>
                  <a:srgbClr val="C00000"/>
                </a:solidFill>
                <a:latin typeface="華康隸書體W3" panose="03000309000000000000" pitchFamily="65" charset="-120"/>
                <a:ea typeface="華康隸書體W3" panose="03000309000000000000" pitchFamily="65" charset="-120"/>
              </a:rPr>
              <a:t>文化</a:t>
            </a:r>
            <a:r>
              <a:rPr lang="zh-TW" altLang="en-US" sz="3200" dirty="0">
                <a:solidFill>
                  <a:srgbClr val="C00000"/>
                </a:solidFill>
                <a:latin typeface="華康隸書體W3" panose="03000309000000000000" pitchFamily="65" charset="-120"/>
                <a:ea typeface="華康隸書體W3" panose="03000309000000000000" pitchFamily="65" charset="-120"/>
              </a:rPr>
              <a:t>因素</a:t>
            </a:r>
            <a:r>
              <a:rPr lang="zh-TW" altLang="en-US" sz="3200" dirty="0">
                <a:solidFill>
                  <a:srgbClr val="002060"/>
                </a:solidFill>
                <a:latin typeface="華康隸書體W3" panose="03000309000000000000" pitchFamily="65" charset="-120"/>
                <a:ea typeface="華康隸書體W3" panose="03000309000000000000" pitchFamily="65" charset="-120"/>
              </a:rPr>
              <a:t>：例如原住民，因為文化因素幾乎從小就養成喝酒的習慣</a:t>
            </a:r>
            <a:r>
              <a:rPr lang="zh-TW" altLang="en-US" sz="3200" dirty="0" smtClean="0">
                <a:solidFill>
                  <a:srgbClr val="002060"/>
                </a:solidFill>
                <a:latin typeface="華康隸書體W3" panose="03000309000000000000" pitchFamily="65" charset="-120"/>
                <a:ea typeface="華康隸書體W3" panose="03000309000000000000" pitchFamily="65" charset="-120"/>
              </a:rPr>
              <a:t>。</a:t>
            </a:r>
            <a:endParaRPr lang="zh-TW" altLang="en-US" sz="3200" dirty="0">
              <a:solidFill>
                <a:srgbClr val="002060"/>
              </a:solidFill>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9906000" cy="1268760"/>
          </a:xfrm>
        </p:spPr>
        <p:txBody>
          <a:bodyPr>
            <a:normAutofit/>
          </a:bodyPr>
          <a:lstStyle/>
          <a:p>
            <a:pPr algn="ctr"/>
            <a:r>
              <a:rPr lang="zh-TW" altLang="en-US" sz="6000" dirty="0" smtClean="0">
                <a:solidFill>
                  <a:srgbClr val="FF0000"/>
                </a:solidFill>
                <a:latin typeface="華康布丁體" panose="040B0C09000000000000" pitchFamily="81" charset="-120"/>
                <a:ea typeface="華康布丁體" panose="040B0C09000000000000" pitchFamily="81" charset="-120"/>
              </a:rPr>
              <a:t>酒癮的定義</a:t>
            </a:r>
            <a:endParaRPr lang="zh-TW" altLang="en-US" sz="6000" dirty="0">
              <a:solidFill>
                <a:srgbClr val="FF0000"/>
              </a:solidFill>
              <a:latin typeface="華康布丁體" panose="040B0C09000000000000" pitchFamily="81" charset="-120"/>
              <a:ea typeface="華康布丁體" panose="040B0C09000000000000" pitchFamily="81" charset="-120"/>
            </a:endParaRPr>
          </a:p>
        </p:txBody>
      </p:sp>
      <p:sp>
        <p:nvSpPr>
          <p:cNvPr id="7171" name="Rectangle 3"/>
          <p:cNvSpPr>
            <a:spLocks noGrp="1" noChangeArrowheads="1"/>
          </p:cNvSpPr>
          <p:nvPr>
            <p:ph type="body" idx="1"/>
          </p:nvPr>
        </p:nvSpPr>
        <p:spPr>
          <a:xfrm>
            <a:off x="663702" y="1600200"/>
            <a:ext cx="8681786" cy="4925144"/>
          </a:xfrm>
        </p:spPr>
        <p:txBody>
          <a:bodyPr>
            <a:noAutofit/>
          </a:bodyPr>
          <a:lstStyle/>
          <a:p>
            <a:pPr marL="0" indent="0" algn="just">
              <a:buNone/>
            </a:pPr>
            <a:r>
              <a:rPr lang="zh-TW" altLang="en-US" sz="3200" dirty="0">
                <a:solidFill>
                  <a:srgbClr val="002060"/>
                </a:solidFill>
                <a:latin typeface="華康隸書體W3" panose="03000309000000000000" pitchFamily="65" charset="-120"/>
                <a:ea typeface="華康隸書體W3" panose="03000309000000000000" pitchFamily="65" charset="-120"/>
              </a:rPr>
              <a:t>當一個人對酒精產生</a:t>
            </a:r>
            <a:r>
              <a:rPr lang="zh-TW" altLang="en-US" sz="3200" dirty="0" smtClean="0">
                <a:solidFill>
                  <a:srgbClr val="002060"/>
                </a:solidFill>
                <a:latin typeface="華康隸書體W3" panose="03000309000000000000" pitchFamily="65" charset="-120"/>
                <a:ea typeface="華康隸書體W3" panose="03000309000000000000" pitchFamily="65" charset="-120"/>
              </a:rPr>
              <a:t>依賴</a:t>
            </a:r>
            <a:r>
              <a:rPr lang="en-US" altLang="zh-TW" sz="3200" dirty="0" smtClean="0">
                <a:solidFill>
                  <a:srgbClr val="002060"/>
                </a:solidFill>
                <a:latin typeface="華康隸書體W3" panose="03000309000000000000" pitchFamily="65" charset="-120"/>
                <a:ea typeface="華康隸書體W3" panose="03000309000000000000" pitchFamily="65" charset="-120"/>
              </a:rPr>
              <a:t>,</a:t>
            </a:r>
            <a:r>
              <a:rPr lang="zh-TW" altLang="en-US" sz="3200" dirty="0" smtClean="0">
                <a:solidFill>
                  <a:srgbClr val="002060"/>
                </a:solidFill>
                <a:latin typeface="華康隸書體W3" panose="03000309000000000000" pitchFamily="65" charset="-120"/>
                <a:ea typeface="華康隸書體W3" panose="03000309000000000000" pitchFamily="65" charset="-120"/>
              </a:rPr>
              <a:t>即可</a:t>
            </a:r>
            <a:r>
              <a:rPr lang="zh-TW" altLang="en-US" sz="3200" dirty="0">
                <a:solidFill>
                  <a:srgbClr val="002060"/>
                </a:solidFill>
                <a:latin typeface="華康隸書體W3" panose="03000309000000000000" pitchFamily="65" charset="-120"/>
                <a:ea typeface="華康隸書體W3" panose="03000309000000000000" pitchFamily="65" charset="-120"/>
              </a:rPr>
              <a:t>能</a:t>
            </a:r>
            <a:r>
              <a:rPr lang="zh-TW" altLang="en-US" sz="3200" dirty="0" smtClean="0">
                <a:solidFill>
                  <a:srgbClr val="002060"/>
                </a:solidFill>
                <a:latin typeface="華康隸書體W3" panose="03000309000000000000" pitchFamily="65" charset="-120"/>
                <a:ea typeface="華康隸書體W3" panose="03000309000000000000" pitchFamily="65" charset="-120"/>
              </a:rPr>
              <a:t>已染上酒癮。可以下</a:t>
            </a:r>
            <a:r>
              <a:rPr lang="zh-TW" altLang="en-US" sz="3200" dirty="0">
                <a:solidFill>
                  <a:srgbClr val="002060"/>
                </a:solidFill>
                <a:latin typeface="華康隸書體W3" panose="03000309000000000000" pitchFamily="65" charset="-120"/>
                <a:ea typeface="華康隸書體W3" panose="03000309000000000000" pitchFamily="65" charset="-120"/>
              </a:rPr>
              <a:t>面</a:t>
            </a:r>
            <a:r>
              <a:rPr lang="zh-TW" altLang="en-US" sz="3200" dirty="0" smtClean="0">
                <a:solidFill>
                  <a:srgbClr val="002060"/>
                </a:solidFill>
                <a:latin typeface="華康隸書體W3" panose="03000309000000000000" pitchFamily="65" charset="-120"/>
                <a:ea typeface="華康隸書體W3" panose="03000309000000000000" pitchFamily="65" charset="-120"/>
              </a:rPr>
              <a:t>四點</a:t>
            </a:r>
            <a:r>
              <a:rPr lang="zh-TW" altLang="en-US" sz="3200" dirty="0">
                <a:solidFill>
                  <a:srgbClr val="002060"/>
                </a:solidFill>
                <a:latin typeface="華康隸書體W3" panose="03000309000000000000" pitchFamily="65" charset="-120"/>
                <a:ea typeface="華康隸書體W3" panose="03000309000000000000" pitchFamily="65" charset="-120"/>
              </a:rPr>
              <a:t>來做判斷</a:t>
            </a:r>
            <a:r>
              <a:rPr lang="en-US" altLang="zh-TW" sz="3200" dirty="0">
                <a:solidFill>
                  <a:srgbClr val="002060"/>
                </a:solidFill>
                <a:latin typeface="華康隸書體W3" panose="03000309000000000000" pitchFamily="65" charset="-120"/>
                <a:ea typeface="華康隸書體W3" panose="03000309000000000000" pitchFamily="65" charset="-120"/>
              </a:rPr>
              <a:t>: </a:t>
            </a:r>
            <a:endParaRPr lang="en-US" altLang="zh-TW" sz="3200" dirty="0" smtClean="0">
              <a:solidFill>
                <a:srgbClr val="002060"/>
              </a:solidFill>
              <a:latin typeface="華康隸書體W3" panose="03000309000000000000" pitchFamily="65" charset="-120"/>
              <a:ea typeface="華康隸書體W3" panose="03000309000000000000" pitchFamily="65" charset="-120"/>
            </a:endParaRPr>
          </a:p>
          <a:p>
            <a:pPr marL="447675" indent="-447675" algn="just">
              <a:buNone/>
            </a:pPr>
            <a:r>
              <a:rPr lang="en-US" altLang="zh-TW" sz="3200" dirty="0" smtClean="0">
                <a:solidFill>
                  <a:srgbClr val="002060"/>
                </a:solidFill>
                <a:latin typeface="華康隸書體W3" panose="03000309000000000000" pitchFamily="65" charset="-120"/>
                <a:ea typeface="華康隸書體W3" panose="03000309000000000000" pitchFamily="65" charset="-120"/>
              </a:rPr>
              <a:t>1</a:t>
            </a:r>
            <a:r>
              <a:rPr lang="en-US" altLang="zh-TW" sz="3200" dirty="0">
                <a:solidFill>
                  <a:srgbClr val="002060"/>
                </a:solidFill>
                <a:latin typeface="華康隸書體W3" panose="03000309000000000000" pitchFamily="65" charset="-120"/>
                <a:ea typeface="華康隸書體W3" panose="03000309000000000000" pitchFamily="65" charset="-120"/>
              </a:rPr>
              <a:t>.</a:t>
            </a:r>
            <a:r>
              <a:rPr lang="zh-TW" altLang="en-US" sz="3200" dirty="0">
                <a:solidFill>
                  <a:srgbClr val="002060"/>
                </a:solidFill>
                <a:latin typeface="華康隸書體W3" panose="03000309000000000000" pitchFamily="65" charset="-120"/>
                <a:ea typeface="華康隸書體W3" panose="03000309000000000000" pitchFamily="65" charset="-120"/>
              </a:rPr>
              <a:t>覺得酒量愈來愈好，</a:t>
            </a:r>
            <a:r>
              <a:rPr lang="zh-TW" altLang="en-US" sz="3200" dirty="0" smtClean="0">
                <a:solidFill>
                  <a:srgbClr val="002060"/>
                </a:solidFill>
                <a:latin typeface="華康隸書體W3" panose="03000309000000000000" pitchFamily="65" charset="-120"/>
                <a:ea typeface="華康隸書體W3" panose="03000309000000000000" pitchFamily="65" charset="-120"/>
              </a:rPr>
              <a:t>必須喝多</a:t>
            </a:r>
            <a:r>
              <a:rPr lang="zh-TW" altLang="en-US" sz="3200" dirty="0">
                <a:solidFill>
                  <a:srgbClr val="002060"/>
                </a:solidFill>
                <a:latin typeface="華康隸書體W3" panose="03000309000000000000" pitchFamily="65" charset="-120"/>
                <a:ea typeface="華康隸書體W3" panose="03000309000000000000" pitchFamily="65" charset="-120"/>
              </a:rPr>
              <a:t>才會</a:t>
            </a:r>
            <a:r>
              <a:rPr lang="zh-TW" altLang="en-US" sz="3200" dirty="0" smtClean="0">
                <a:solidFill>
                  <a:srgbClr val="002060"/>
                </a:solidFill>
                <a:latin typeface="華康隸書體W3" panose="03000309000000000000" pitchFamily="65" charset="-120"/>
                <a:ea typeface="華康隸書體W3" panose="03000309000000000000" pitchFamily="65" charset="-120"/>
              </a:rPr>
              <a:t>有感覺</a:t>
            </a:r>
            <a:endParaRPr lang="en-US" altLang="zh-TW" sz="3200" dirty="0" smtClean="0">
              <a:solidFill>
                <a:srgbClr val="002060"/>
              </a:solidFill>
              <a:latin typeface="華康隸書體W3" panose="03000309000000000000" pitchFamily="65" charset="-120"/>
              <a:ea typeface="華康隸書體W3" panose="03000309000000000000" pitchFamily="65" charset="-120"/>
            </a:endParaRPr>
          </a:p>
          <a:p>
            <a:pPr marL="447675" indent="-447675" algn="just">
              <a:buNone/>
            </a:pPr>
            <a:r>
              <a:rPr lang="en-US" altLang="zh-TW" sz="3200" dirty="0" smtClean="0">
                <a:solidFill>
                  <a:srgbClr val="002060"/>
                </a:solidFill>
                <a:latin typeface="華康隸書體W3" panose="03000309000000000000" pitchFamily="65" charset="-120"/>
                <a:ea typeface="華康隸書體W3" panose="03000309000000000000" pitchFamily="65" charset="-120"/>
              </a:rPr>
              <a:t>2</a:t>
            </a:r>
            <a:r>
              <a:rPr lang="en-US" altLang="zh-TW" sz="3200" dirty="0">
                <a:solidFill>
                  <a:srgbClr val="002060"/>
                </a:solidFill>
                <a:latin typeface="華康隸書體W3" panose="03000309000000000000" pitchFamily="65" charset="-120"/>
                <a:ea typeface="華康隸書體W3" panose="03000309000000000000" pitchFamily="65" charset="-120"/>
              </a:rPr>
              <a:t>.</a:t>
            </a:r>
            <a:r>
              <a:rPr lang="zh-TW" altLang="en-US" sz="3200" dirty="0">
                <a:solidFill>
                  <a:srgbClr val="002060"/>
                </a:solidFill>
                <a:latin typeface="華康隸書體W3" panose="03000309000000000000" pitchFamily="65" charset="-120"/>
                <a:ea typeface="華康隸書體W3" panose="03000309000000000000" pitchFamily="65" charset="-120"/>
              </a:rPr>
              <a:t>如果一段時間不喝酒</a:t>
            </a:r>
            <a:r>
              <a:rPr lang="zh-TW" altLang="zh-TW" sz="3200" dirty="0">
                <a:solidFill>
                  <a:srgbClr val="002060"/>
                </a:solidFill>
                <a:latin typeface="華康隸書體W3" panose="03000309000000000000" pitchFamily="65" charset="-120"/>
                <a:ea typeface="華康隸書體W3" panose="03000309000000000000" pitchFamily="65" charset="-120"/>
              </a:rPr>
              <a:t>，</a:t>
            </a:r>
            <a:r>
              <a:rPr lang="zh-TW" altLang="en-US" sz="3200" dirty="0">
                <a:solidFill>
                  <a:srgbClr val="002060"/>
                </a:solidFill>
                <a:latin typeface="華康隸書體W3" panose="03000309000000000000" pitchFamily="65" charset="-120"/>
                <a:ea typeface="華康隸書體W3" panose="03000309000000000000" pitchFamily="65" charset="-120"/>
              </a:rPr>
              <a:t>就會身體</a:t>
            </a:r>
            <a:r>
              <a:rPr lang="zh-TW" altLang="en-US" sz="3200" dirty="0" smtClean="0">
                <a:solidFill>
                  <a:srgbClr val="002060"/>
                </a:solidFill>
                <a:latin typeface="華康隸書體W3" panose="03000309000000000000" pitchFamily="65" charset="-120"/>
                <a:ea typeface="華康隸書體W3" panose="03000309000000000000" pitchFamily="65" charset="-120"/>
              </a:rPr>
              <a:t>不舒服，即</a:t>
            </a:r>
            <a:r>
              <a:rPr lang="zh-TW" altLang="zh-TW" sz="3200" dirty="0" smtClean="0">
                <a:solidFill>
                  <a:srgbClr val="002060"/>
                </a:solidFill>
                <a:latin typeface="華康隸書體W3" panose="03000309000000000000" pitchFamily="65" charset="-120"/>
                <a:ea typeface="華康隸書體W3" panose="03000309000000000000" pitchFamily="65" charset="-120"/>
              </a:rPr>
              <a:t>所謂</a:t>
            </a:r>
            <a:r>
              <a:rPr lang="zh-TW" altLang="zh-TW" sz="3200" dirty="0">
                <a:solidFill>
                  <a:srgbClr val="002060"/>
                </a:solidFill>
                <a:latin typeface="華康隸書體W3" panose="03000309000000000000" pitchFamily="65" charset="-120"/>
                <a:ea typeface="華康隸書體W3" panose="03000309000000000000" pitchFamily="65" charset="-120"/>
              </a:rPr>
              <a:t>的</a:t>
            </a:r>
            <a:r>
              <a:rPr lang="zh-TW" altLang="zh-TW" sz="3200" b="1" dirty="0">
                <a:solidFill>
                  <a:srgbClr val="FF0000"/>
                </a:solidFill>
                <a:latin typeface="華康隸書體W3" panose="03000309000000000000" pitchFamily="65" charset="-120"/>
                <a:ea typeface="華康隸書體W3" panose="03000309000000000000" pitchFamily="65" charset="-120"/>
              </a:rPr>
              <a:t>戒斷</a:t>
            </a:r>
            <a:r>
              <a:rPr lang="zh-TW" altLang="zh-TW" sz="3200" b="1" dirty="0" smtClean="0">
                <a:solidFill>
                  <a:srgbClr val="FF0000"/>
                </a:solidFill>
                <a:latin typeface="華康隸書體W3" panose="03000309000000000000" pitchFamily="65" charset="-120"/>
                <a:ea typeface="華康隸書體W3" panose="03000309000000000000" pitchFamily="65" charset="-120"/>
              </a:rPr>
              <a:t>症狀</a:t>
            </a:r>
            <a:r>
              <a:rPr lang="zh-TW" altLang="zh-TW" sz="3200" dirty="0" smtClean="0">
                <a:solidFill>
                  <a:srgbClr val="002060"/>
                </a:solidFill>
                <a:latin typeface="華康隸書體W3" panose="03000309000000000000" pitchFamily="65" charset="-120"/>
                <a:ea typeface="華康隸書體W3" panose="03000309000000000000" pitchFamily="65" charset="-120"/>
              </a:rPr>
              <a:t>，</a:t>
            </a:r>
            <a:r>
              <a:rPr lang="zh-TW" altLang="en-US" sz="3200" dirty="0">
                <a:solidFill>
                  <a:srgbClr val="002060"/>
                </a:solidFill>
                <a:latin typeface="華康隸書體W3" panose="03000309000000000000" pitchFamily="65" charset="-120"/>
                <a:ea typeface="華康隸書體W3" panose="03000309000000000000" pitchFamily="65" charset="-120"/>
              </a:rPr>
              <a:t>無法工作和</a:t>
            </a:r>
            <a:r>
              <a:rPr lang="zh-TW" altLang="en-US" sz="3200" dirty="0" smtClean="0">
                <a:solidFill>
                  <a:srgbClr val="002060"/>
                </a:solidFill>
                <a:latin typeface="華康隸書體W3" panose="03000309000000000000" pitchFamily="65" charset="-120"/>
                <a:ea typeface="華康隸書體W3" panose="03000309000000000000" pitchFamily="65" charset="-120"/>
              </a:rPr>
              <a:t>生活</a:t>
            </a:r>
            <a:endParaRPr lang="en-US" altLang="zh-TW" sz="3200" dirty="0" smtClean="0">
              <a:solidFill>
                <a:srgbClr val="002060"/>
              </a:solidFill>
              <a:latin typeface="華康隸書體W3" panose="03000309000000000000" pitchFamily="65" charset="-120"/>
              <a:ea typeface="華康隸書體W3" panose="03000309000000000000" pitchFamily="65" charset="-120"/>
            </a:endParaRPr>
          </a:p>
          <a:p>
            <a:pPr marL="447675" indent="-447675" algn="just">
              <a:buNone/>
            </a:pPr>
            <a:r>
              <a:rPr lang="en-US" altLang="zh-TW" sz="3200" dirty="0" smtClean="0">
                <a:solidFill>
                  <a:srgbClr val="002060"/>
                </a:solidFill>
                <a:latin typeface="華康隸書體W3" panose="03000309000000000000" pitchFamily="65" charset="-120"/>
                <a:ea typeface="華康隸書體W3" panose="03000309000000000000" pitchFamily="65" charset="-120"/>
              </a:rPr>
              <a:t>3.</a:t>
            </a:r>
            <a:r>
              <a:rPr lang="zh-TW" altLang="en-US" sz="3200" dirty="0" smtClean="0">
                <a:solidFill>
                  <a:srgbClr val="002060"/>
                </a:solidFill>
                <a:latin typeface="華康隸書體W3" panose="03000309000000000000" pitchFamily="65" charset="-120"/>
                <a:ea typeface="華康隸書體W3" panose="03000309000000000000" pitchFamily="65" charset="-120"/>
              </a:rPr>
              <a:t>家人</a:t>
            </a:r>
            <a:r>
              <a:rPr lang="zh-TW" altLang="en-US" sz="3200" dirty="0">
                <a:solidFill>
                  <a:srgbClr val="002060"/>
                </a:solidFill>
                <a:latin typeface="華康隸書體W3" panose="03000309000000000000" pitchFamily="65" charset="-120"/>
                <a:ea typeface="華康隸書體W3" panose="03000309000000000000" pitchFamily="65" charset="-120"/>
              </a:rPr>
              <a:t>已經抱怨你的喝酒</a:t>
            </a:r>
            <a:r>
              <a:rPr lang="zh-TW" altLang="en-US" sz="3200" dirty="0" smtClean="0">
                <a:solidFill>
                  <a:srgbClr val="002060"/>
                </a:solidFill>
                <a:latin typeface="華康隸書體W3" panose="03000309000000000000" pitchFamily="65" charset="-120"/>
                <a:ea typeface="華康隸書體W3" panose="03000309000000000000" pitchFamily="65" charset="-120"/>
              </a:rPr>
              <a:t>行為</a:t>
            </a:r>
            <a:endParaRPr lang="en-US" altLang="zh-TW" sz="3200" dirty="0" smtClean="0">
              <a:solidFill>
                <a:srgbClr val="002060"/>
              </a:solidFill>
              <a:latin typeface="華康隸書體W3" panose="03000309000000000000" pitchFamily="65" charset="-120"/>
              <a:ea typeface="華康隸書體W3" panose="03000309000000000000" pitchFamily="65" charset="-120"/>
            </a:endParaRPr>
          </a:p>
          <a:p>
            <a:pPr marL="447675" indent="-447675" algn="just">
              <a:buNone/>
            </a:pPr>
            <a:r>
              <a:rPr lang="en-US" altLang="zh-TW" sz="3200" dirty="0" smtClean="0">
                <a:solidFill>
                  <a:srgbClr val="002060"/>
                </a:solidFill>
                <a:latin typeface="華康隸書體W3" panose="03000309000000000000" pitchFamily="65" charset="-120"/>
                <a:ea typeface="華康隸書體W3" panose="03000309000000000000" pitchFamily="65" charset="-120"/>
              </a:rPr>
              <a:t>4</a:t>
            </a:r>
            <a:r>
              <a:rPr lang="en-US" altLang="zh-TW" sz="3200" dirty="0">
                <a:solidFill>
                  <a:srgbClr val="002060"/>
                </a:solidFill>
                <a:latin typeface="華康隸書體W3" panose="03000309000000000000" pitchFamily="65" charset="-120"/>
                <a:ea typeface="華康隸書體W3" panose="03000309000000000000" pitchFamily="65" charset="-120"/>
              </a:rPr>
              <a:t>.</a:t>
            </a:r>
            <a:r>
              <a:rPr lang="zh-TW" altLang="en-US" sz="3200" dirty="0">
                <a:solidFill>
                  <a:srgbClr val="002060"/>
                </a:solidFill>
                <a:latin typeface="華康隸書體W3" panose="03000309000000000000" pitchFamily="65" charset="-120"/>
                <a:ea typeface="華康隸書體W3" panose="03000309000000000000" pitchFamily="65" charset="-120"/>
              </a:rPr>
              <a:t>自己覺得</a:t>
            </a:r>
            <a:r>
              <a:rPr lang="zh-TW" altLang="en-US" sz="3200" dirty="0" smtClean="0">
                <a:solidFill>
                  <a:srgbClr val="002060"/>
                </a:solidFill>
                <a:latin typeface="華康隸書體W3" panose="03000309000000000000" pitchFamily="65" charset="-120"/>
                <a:ea typeface="華康隸書體W3" panose="03000309000000000000" pitchFamily="65" charset="-120"/>
              </a:rPr>
              <a:t>已造成</a:t>
            </a:r>
            <a:r>
              <a:rPr lang="zh-TW" altLang="en-US" sz="3200" dirty="0">
                <a:solidFill>
                  <a:srgbClr val="002060"/>
                </a:solidFill>
                <a:latin typeface="華康隸書體W3" panose="03000309000000000000" pitchFamily="65" charset="-120"/>
                <a:ea typeface="華康隸書體W3" panose="03000309000000000000" pitchFamily="65" charset="-120"/>
              </a:rPr>
              <a:t>身體</a:t>
            </a:r>
            <a:r>
              <a:rPr lang="zh-TW" altLang="zh-TW" sz="3200" dirty="0">
                <a:solidFill>
                  <a:srgbClr val="002060"/>
                </a:solidFill>
                <a:latin typeface="華康隸書體W3" panose="03000309000000000000" pitchFamily="65" charset="-120"/>
                <a:ea typeface="華康隸書體W3" panose="03000309000000000000" pitchFamily="65" charset="-120"/>
              </a:rPr>
              <a:t>、生活上</a:t>
            </a:r>
            <a:r>
              <a:rPr lang="zh-TW" altLang="zh-TW" sz="3200" dirty="0" smtClean="0">
                <a:solidFill>
                  <a:srgbClr val="002060"/>
                </a:solidFill>
                <a:latin typeface="華康隸書體W3" panose="03000309000000000000" pitchFamily="65" charset="-120"/>
                <a:ea typeface="華康隸書體W3" panose="03000309000000000000" pitchFamily="65" charset="-120"/>
              </a:rPr>
              <a:t>的問題</a:t>
            </a:r>
            <a:r>
              <a:rPr lang="zh-TW" altLang="zh-TW" sz="3200" dirty="0">
                <a:solidFill>
                  <a:srgbClr val="002060"/>
                </a:solidFill>
                <a:latin typeface="華康隸書體W3" panose="03000309000000000000" pitchFamily="65" charset="-120"/>
                <a:ea typeface="華康隸書體W3" panose="03000309000000000000" pitchFamily="65" charset="-120"/>
              </a:rPr>
              <a:t>，</a:t>
            </a:r>
            <a:r>
              <a:rPr lang="zh-TW" altLang="en-US" sz="3200" dirty="0" smtClean="0">
                <a:solidFill>
                  <a:srgbClr val="002060"/>
                </a:solidFill>
                <a:latin typeface="華康隸書體W3" panose="03000309000000000000" pitchFamily="65" charset="-120"/>
                <a:ea typeface="華康隸書體W3" panose="03000309000000000000" pitchFamily="65" charset="-120"/>
              </a:rPr>
              <a:t>或認為</a:t>
            </a:r>
            <a:r>
              <a:rPr lang="zh-TW" altLang="en-US" sz="3200" dirty="0">
                <a:solidFill>
                  <a:srgbClr val="002060"/>
                </a:solidFill>
                <a:latin typeface="華康隸書體W3" panose="03000309000000000000" pitchFamily="65" charset="-120"/>
                <a:ea typeface="華康隸書體W3" panose="03000309000000000000" pitchFamily="65" charset="-120"/>
              </a:rPr>
              <a:t>應該戒酒</a:t>
            </a:r>
            <a:r>
              <a:rPr lang="zh-TW" altLang="en-US" sz="3200" dirty="0" smtClean="0">
                <a:solidFill>
                  <a:srgbClr val="002060"/>
                </a:solidFill>
                <a:latin typeface="華康隸書體W3" panose="03000309000000000000" pitchFamily="65" charset="-120"/>
                <a:ea typeface="華康隸書體W3" panose="03000309000000000000" pitchFamily="65" charset="-120"/>
              </a:rPr>
              <a:t>了。</a:t>
            </a:r>
            <a:endParaRPr lang="en-US" altLang="zh-TW" sz="3200" dirty="0">
              <a:solidFill>
                <a:srgbClr val="002060"/>
              </a:solidFill>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酒癮者</a:t>
            </a:r>
            <a:r>
              <a:rPr lang="zh-TW" altLang="en-US" sz="6000" dirty="0" smtClean="0">
                <a:solidFill>
                  <a:srgbClr val="FF0000"/>
                </a:solidFill>
                <a:latin typeface="華康布丁體" panose="040B0C09000000000000" pitchFamily="81" charset="-120"/>
                <a:ea typeface="華康布丁體" panose="040B0C09000000000000" pitchFamily="81" charset="-120"/>
              </a:rPr>
              <a:t>的戒</a:t>
            </a:r>
            <a:r>
              <a:rPr lang="zh-TW" altLang="en-US" sz="6000" dirty="0">
                <a:solidFill>
                  <a:srgbClr val="FF0000"/>
                </a:solidFill>
                <a:latin typeface="華康布丁體" panose="040B0C09000000000000" pitchFamily="81" charset="-120"/>
                <a:ea typeface="華康布丁體" panose="040B0C09000000000000" pitchFamily="81" charset="-120"/>
              </a:rPr>
              <a:t>斷</a:t>
            </a:r>
            <a:r>
              <a:rPr lang="zh-TW" altLang="en-US" sz="6000" dirty="0" smtClean="0">
                <a:solidFill>
                  <a:srgbClr val="FF0000"/>
                </a:solidFill>
                <a:latin typeface="華康布丁體" panose="040B0C09000000000000" pitchFamily="81" charset="-120"/>
                <a:ea typeface="華康布丁體" panose="040B0C09000000000000" pitchFamily="81" charset="-120"/>
              </a:rPr>
              <a:t>症狀</a:t>
            </a:r>
            <a:endParaRPr lang="en-US" altLang="zh-TW" sz="6000" dirty="0">
              <a:solidFill>
                <a:srgbClr val="FF0000"/>
              </a:solidFill>
              <a:latin typeface="華康布丁體" panose="040B0C09000000000000" pitchFamily="81" charset="-120"/>
              <a:ea typeface="華康布丁體" panose="040B0C09000000000000" pitchFamily="81" charset="-120"/>
            </a:endParaRPr>
          </a:p>
        </p:txBody>
      </p:sp>
      <p:sp>
        <p:nvSpPr>
          <p:cNvPr id="71683" name="Rectangle 3"/>
          <p:cNvSpPr>
            <a:spLocks noGrp="1" noChangeArrowheads="1"/>
          </p:cNvSpPr>
          <p:nvPr>
            <p:ph type="body" idx="1"/>
          </p:nvPr>
        </p:nvSpPr>
        <p:spPr>
          <a:xfrm>
            <a:off x="632519" y="1773239"/>
            <a:ext cx="8784977" cy="4530725"/>
          </a:xfrm>
        </p:spPr>
        <p:txBody>
          <a:bodyPr>
            <a:normAutofit/>
          </a:bodyPr>
          <a:lstStyle/>
          <a:p>
            <a:pPr marL="0" indent="0">
              <a:buNone/>
            </a:pPr>
            <a:r>
              <a:rPr lang="zh-TW" altLang="en-US" sz="3200" dirty="0">
                <a:solidFill>
                  <a:srgbClr val="002060"/>
                </a:solidFill>
                <a:latin typeface="華康隸書體W3" panose="03000309000000000000" pitchFamily="65" charset="-120"/>
                <a:ea typeface="華康隸書體W3" panose="03000309000000000000" pitchFamily="65" charset="-120"/>
              </a:rPr>
              <a:t>已經染上酒癮的人</a:t>
            </a:r>
            <a:r>
              <a:rPr lang="en-US" altLang="zh-TW" sz="3200" dirty="0">
                <a:solidFill>
                  <a:srgbClr val="002060"/>
                </a:solidFill>
                <a:latin typeface="華康隸書體W3" panose="03000309000000000000" pitchFamily="65" charset="-120"/>
                <a:ea typeface="華康隸書體W3" panose="03000309000000000000" pitchFamily="65" charset="-120"/>
              </a:rPr>
              <a:t>, </a:t>
            </a:r>
            <a:r>
              <a:rPr lang="zh-TW" altLang="en-US" sz="3200" dirty="0">
                <a:solidFill>
                  <a:srgbClr val="002060"/>
                </a:solidFill>
                <a:latin typeface="華康隸書體W3" panose="03000309000000000000" pitchFamily="65" charset="-120"/>
                <a:ea typeface="華康隸書體W3" panose="03000309000000000000" pitchFamily="65" charset="-120"/>
              </a:rPr>
              <a:t>一段時間（</a:t>
            </a:r>
            <a:r>
              <a:rPr lang="en-US" altLang="zh-TW" sz="3200" dirty="0">
                <a:solidFill>
                  <a:srgbClr val="002060"/>
                </a:solidFill>
                <a:latin typeface="華康隸書體W3" panose="03000309000000000000" pitchFamily="65" charset="-120"/>
                <a:ea typeface="華康隸書體W3" panose="03000309000000000000" pitchFamily="65" charset="-120"/>
              </a:rPr>
              <a:t>6</a:t>
            </a:r>
            <a:r>
              <a:rPr lang="zh-TW" altLang="en-US" sz="3200" dirty="0">
                <a:solidFill>
                  <a:srgbClr val="002060"/>
                </a:solidFill>
                <a:latin typeface="華康隸書體W3" panose="03000309000000000000" pitchFamily="65" charset="-120"/>
                <a:ea typeface="華康隸書體W3" panose="03000309000000000000" pitchFamily="65" charset="-120"/>
              </a:rPr>
              <a:t>小時至</a:t>
            </a:r>
            <a:r>
              <a:rPr lang="en-US" altLang="zh-TW" sz="3200" dirty="0">
                <a:solidFill>
                  <a:srgbClr val="002060"/>
                </a:solidFill>
                <a:latin typeface="華康隸書體W3" panose="03000309000000000000" pitchFamily="65" charset="-120"/>
                <a:ea typeface="華康隸書體W3" panose="03000309000000000000" pitchFamily="65" charset="-120"/>
              </a:rPr>
              <a:t>7</a:t>
            </a:r>
            <a:r>
              <a:rPr lang="zh-TW" altLang="en-US" sz="3200" dirty="0">
                <a:solidFill>
                  <a:srgbClr val="002060"/>
                </a:solidFill>
                <a:latin typeface="華康隸書體W3" panose="03000309000000000000" pitchFamily="65" charset="-120"/>
                <a:ea typeface="華康隸書體W3" panose="03000309000000000000" pitchFamily="65" charset="-120"/>
              </a:rPr>
              <a:t>天內）不喝酒就會</a:t>
            </a:r>
            <a:r>
              <a:rPr lang="zh-TW" altLang="en-US" sz="3200" dirty="0" smtClean="0">
                <a:solidFill>
                  <a:srgbClr val="002060"/>
                </a:solidFill>
                <a:latin typeface="華康隸書體W3" panose="03000309000000000000" pitchFamily="65" charset="-120"/>
                <a:ea typeface="華康隸書體W3" panose="03000309000000000000" pitchFamily="65" charset="-120"/>
              </a:rPr>
              <a:t>產生</a:t>
            </a:r>
            <a:r>
              <a:rPr lang="zh-TW" altLang="en-US" sz="3200" dirty="0" smtClean="0">
                <a:solidFill>
                  <a:srgbClr val="FF0000"/>
                </a:solidFill>
                <a:latin typeface="華康隸書體W3" panose="03000309000000000000" pitchFamily="65" charset="-120"/>
                <a:ea typeface="華康隸書體W3" panose="03000309000000000000" pitchFamily="65" charset="-120"/>
              </a:rPr>
              <a:t>戒</a:t>
            </a:r>
            <a:r>
              <a:rPr lang="zh-TW" altLang="en-US" sz="3200" dirty="0">
                <a:solidFill>
                  <a:srgbClr val="FF0000"/>
                </a:solidFill>
                <a:latin typeface="華康隸書體W3" panose="03000309000000000000" pitchFamily="65" charset="-120"/>
                <a:ea typeface="華康隸書體W3" panose="03000309000000000000" pitchFamily="65" charset="-120"/>
              </a:rPr>
              <a:t>斷</a:t>
            </a:r>
            <a:r>
              <a:rPr lang="zh-TW" altLang="en-US" sz="3200" dirty="0" smtClean="0">
                <a:solidFill>
                  <a:srgbClr val="FF0000"/>
                </a:solidFill>
                <a:latin typeface="華康隸書體W3" panose="03000309000000000000" pitchFamily="65" charset="-120"/>
                <a:ea typeface="華康隸書體W3" panose="03000309000000000000" pitchFamily="65" charset="-120"/>
              </a:rPr>
              <a:t>症狀</a:t>
            </a:r>
            <a:r>
              <a:rPr lang="zh-TW" altLang="en-US" sz="3200" dirty="0" smtClean="0">
                <a:solidFill>
                  <a:srgbClr val="002060"/>
                </a:solidFill>
                <a:latin typeface="華康隸書體W3" panose="03000309000000000000" pitchFamily="65" charset="-120"/>
                <a:ea typeface="華康隸書體W3" panose="03000309000000000000" pitchFamily="65" charset="-120"/>
              </a:rPr>
              <a:t>：</a:t>
            </a:r>
            <a:endParaRPr lang="en-US" altLang="zh-TW" sz="3200" dirty="0">
              <a:solidFill>
                <a:srgbClr val="002060"/>
              </a:solidFill>
              <a:latin typeface="華康隸書體W3" panose="03000309000000000000" pitchFamily="65" charset="-120"/>
              <a:ea typeface="華康隸書體W3" panose="03000309000000000000" pitchFamily="65" charset="-120"/>
            </a:endParaRPr>
          </a:p>
          <a:p>
            <a:pPr marL="0" indent="0">
              <a:buNone/>
            </a:pPr>
            <a:r>
              <a:rPr lang="zh-TW" altLang="en-US" sz="3200" u="sng" dirty="0" smtClean="0">
                <a:solidFill>
                  <a:srgbClr val="FF0000"/>
                </a:solidFill>
                <a:latin typeface="華康隸書體W3" panose="03000309000000000000" pitchFamily="65" charset="-120"/>
                <a:ea typeface="華康隸書體W3" panose="03000309000000000000" pitchFamily="65" charset="-120"/>
              </a:rPr>
              <a:t>身體</a:t>
            </a:r>
            <a:r>
              <a:rPr lang="zh-TW" altLang="en-US" sz="3200" u="sng" dirty="0">
                <a:solidFill>
                  <a:srgbClr val="FF0000"/>
                </a:solidFill>
                <a:latin typeface="華康隸書體W3" panose="03000309000000000000" pitchFamily="65" charset="-120"/>
                <a:ea typeface="華康隸書體W3" panose="03000309000000000000" pitchFamily="65" charset="-120"/>
              </a:rPr>
              <a:t>上</a:t>
            </a:r>
            <a:r>
              <a:rPr lang="zh-TW" altLang="en-US" sz="3200" dirty="0">
                <a:solidFill>
                  <a:srgbClr val="002060"/>
                </a:solidFill>
                <a:latin typeface="華康隸書體W3" panose="03000309000000000000" pitchFamily="65" charset="-120"/>
                <a:ea typeface="華康隸書體W3" panose="03000309000000000000" pitchFamily="65" charset="-120"/>
              </a:rPr>
              <a:t>會出現胃腸不適、嘔吐、心跳加速、血壓升高、肌肉緊繃、坐立難安、失眠、甚至癲癇發作等</a:t>
            </a:r>
            <a:r>
              <a:rPr lang="zh-TW" altLang="en-US" sz="3200" dirty="0" smtClean="0">
                <a:solidFill>
                  <a:srgbClr val="002060"/>
                </a:solidFill>
                <a:latin typeface="華康隸書體W3" panose="03000309000000000000" pitchFamily="65" charset="-120"/>
                <a:ea typeface="華康隸書體W3" panose="03000309000000000000" pitchFamily="65" charset="-120"/>
              </a:rPr>
              <a:t>現象。</a:t>
            </a:r>
            <a:endParaRPr lang="en-US" altLang="zh-TW" sz="3200" dirty="0" smtClean="0">
              <a:solidFill>
                <a:srgbClr val="002060"/>
              </a:solidFill>
              <a:latin typeface="華康隸書體W3" panose="03000309000000000000" pitchFamily="65" charset="-120"/>
              <a:ea typeface="華康隸書體W3" panose="03000309000000000000" pitchFamily="65" charset="-120"/>
            </a:endParaRPr>
          </a:p>
          <a:p>
            <a:pPr marL="0" indent="0">
              <a:buNone/>
            </a:pPr>
            <a:r>
              <a:rPr lang="zh-TW" altLang="en-US" sz="3200" u="sng" dirty="0" smtClean="0">
                <a:solidFill>
                  <a:srgbClr val="FF0000"/>
                </a:solidFill>
                <a:latin typeface="華康隸書體W3" panose="03000309000000000000" pitchFamily="65" charset="-120"/>
                <a:ea typeface="華康隸書體W3" panose="03000309000000000000" pitchFamily="65" charset="-120"/>
              </a:rPr>
              <a:t>精神</a:t>
            </a:r>
            <a:r>
              <a:rPr lang="zh-TW" altLang="en-US" sz="3200" u="sng" dirty="0">
                <a:solidFill>
                  <a:srgbClr val="FF0000"/>
                </a:solidFill>
                <a:latin typeface="華康隸書體W3" panose="03000309000000000000" pitchFamily="65" charset="-120"/>
                <a:ea typeface="華康隸書體W3" panose="03000309000000000000" pitchFamily="65" charset="-120"/>
              </a:rPr>
              <a:t>上</a:t>
            </a:r>
            <a:r>
              <a:rPr lang="zh-TW" altLang="en-US" sz="3200" dirty="0">
                <a:solidFill>
                  <a:srgbClr val="002060"/>
                </a:solidFill>
                <a:latin typeface="華康隸書體W3" panose="03000309000000000000" pitchFamily="65" charset="-120"/>
                <a:ea typeface="華康隸書體W3" panose="03000309000000000000" pitchFamily="65" charset="-120"/>
              </a:rPr>
              <a:t>會出現焦慮、暴躁</a:t>
            </a:r>
            <a:r>
              <a:rPr lang="zh-TW" altLang="zh-TW" sz="3200" dirty="0">
                <a:solidFill>
                  <a:srgbClr val="002060"/>
                </a:solidFill>
                <a:latin typeface="華康隸書體W3" panose="03000309000000000000" pitchFamily="65" charset="-120"/>
                <a:ea typeface="華康隸書體W3" panose="03000309000000000000" pitchFamily="65" charset="-120"/>
              </a:rPr>
              <a:t>、</a:t>
            </a:r>
            <a:r>
              <a:rPr lang="zh-TW" altLang="en-US" sz="3200" dirty="0">
                <a:solidFill>
                  <a:srgbClr val="002060"/>
                </a:solidFill>
                <a:latin typeface="華康隸書體W3" panose="03000309000000000000" pitchFamily="65" charset="-120"/>
                <a:ea typeface="華康隸書體W3" panose="03000309000000000000" pitchFamily="65" charset="-120"/>
              </a:rPr>
              <a:t>幻聽、妄想</a:t>
            </a:r>
            <a:r>
              <a:rPr lang="zh-TW" altLang="zh-TW" sz="3200" dirty="0">
                <a:solidFill>
                  <a:srgbClr val="002060"/>
                </a:solidFill>
                <a:latin typeface="華康隸書體W3" panose="03000309000000000000" pitchFamily="65" charset="-120"/>
                <a:ea typeface="華康隸書體W3" panose="03000309000000000000" pitchFamily="65" charset="-120"/>
              </a:rPr>
              <a:t>、</a:t>
            </a:r>
            <a:r>
              <a:rPr lang="zh-TW" altLang="en-US" sz="3200" dirty="0">
                <a:solidFill>
                  <a:srgbClr val="002060"/>
                </a:solidFill>
                <a:latin typeface="華康隸書體W3" panose="03000309000000000000" pitchFamily="65" charset="-120"/>
                <a:ea typeface="華康隸書體W3" panose="03000309000000000000" pitchFamily="65" charset="-120"/>
              </a:rPr>
              <a:t>意識模糊等</a:t>
            </a:r>
            <a:r>
              <a:rPr lang="zh-TW" altLang="en-US" sz="3200" dirty="0" smtClean="0">
                <a:solidFill>
                  <a:srgbClr val="002060"/>
                </a:solidFill>
                <a:latin typeface="華康隸書體W3" panose="03000309000000000000" pitchFamily="65" charset="-120"/>
                <a:ea typeface="華康隸書體W3" panose="03000309000000000000" pitchFamily="65" charset="-120"/>
              </a:rPr>
              <a:t>症狀。</a:t>
            </a:r>
            <a:endParaRPr lang="zh-TW" altLang="en-US" sz="3200" dirty="0">
              <a:solidFill>
                <a:srgbClr val="002060"/>
              </a:solidFill>
              <a:latin typeface="華康隸書體W3" panose="03000309000000000000" pitchFamily="65" charset="-120"/>
              <a:ea typeface="華康隸書體W3" panose="03000309000000000000" pitchFamily="65" charset="-120"/>
            </a:endParaRPr>
          </a:p>
        </p:txBody>
      </p:sp>
      <p:pic>
        <p:nvPicPr>
          <p:cNvPr id="3" name="圖片 2"/>
          <p:cNvPicPr>
            <a:picLocks noChangeAspect="1"/>
          </p:cNvPicPr>
          <p:nvPr/>
        </p:nvPicPr>
        <p:blipFill rotWithShape="1">
          <a:blip r:embed="rId3"/>
          <a:srcRect t="9239" b="39287"/>
          <a:stretch/>
        </p:blipFill>
        <p:spPr>
          <a:xfrm>
            <a:off x="2720752" y="4941168"/>
            <a:ext cx="7185248" cy="186727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長期</a:t>
            </a:r>
            <a:r>
              <a:rPr lang="zh-TW" altLang="en-US" sz="6000" dirty="0" smtClean="0">
                <a:solidFill>
                  <a:srgbClr val="FF0000"/>
                </a:solidFill>
                <a:latin typeface="華康布丁體" panose="040B0C09000000000000" pitchFamily="81" charset="-120"/>
                <a:ea typeface="華康布丁體" panose="040B0C09000000000000" pitchFamily="81" charset="-120"/>
              </a:rPr>
              <a:t>飲酒造成</a:t>
            </a:r>
            <a:r>
              <a:rPr lang="zh-TW" altLang="en-US" sz="6000" dirty="0">
                <a:solidFill>
                  <a:srgbClr val="FF0000"/>
                </a:solidFill>
                <a:latin typeface="華康布丁體" panose="040B0C09000000000000" pitchFamily="81" charset="-120"/>
                <a:ea typeface="華康布丁體" panose="040B0C09000000000000" pitchFamily="81" charset="-120"/>
              </a:rPr>
              <a:t>的併發症</a:t>
            </a:r>
          </a:p>
        </p:txBody>
      </p:sp>
      <p:sp>
        <p:nvSpPr>
          <p:cNvPr id="14339" name="Rectangle 3"/>
          <p:cNvSpPr>
            <a:spLocks noGrp="1" noChangeArrowheads="1"/>
          </p:cNvSpPr>
          <p:nvPr>
            <p:ph type="body" idx="1"/>
          </p:nvPr>
        </p:nvSpPr>
        <p:spPr>
          <a:xfrm>
            <a:off x="663702" y="1600200"/>
            <a:ext cx="8681786" cy="4495800"/>
          </a:xfrm>
        </p:spPr>
        <p:txBody>
          <a:bodyPr>
            <a:normAutofit/>
          </a:bodyPr>
          <a:lstStyle/>
          <a:p>
            <a:pPr>
              <a:lnSpc>
                <a:spcPct val="90000"/>
              </a:lnSpc>
              <a:buNone/>
            </a:pPr>
            <a:r>
              <a:rPr lang="zh-TW" altLang="en-US" sz="3200" dirty="0">
                <a:latin typeface="華康隸書體W3" panose="03000309000000000000" pitchFamily="65" charset="-120"/>
                <a:ea typeface="華康隸書體W3" panose="03000309000000000000" pitchFamily="65" charset="-120"/>
              </a:rPr>
              <a:t>長期飲酒常會造成很多的併發症</a:t>
            </a:r>
            <a:r>
              <a:rPr lang="en-US" altLang="zh-TW" sz="3200" dirty="0" smtClean="0">
                <a:latin typeface="華康隸書體W3" panose="03000309000000000000" pitchFamily="65" charset="-120"/>
                <a:ea typeface="華康隸書體W3" panose="03000309000000000000" pitchFamily="65" charset="-120"/>
              </a:rPr>
              <a:t>:</a:t>
            </a:r>
          </a:p>
          <a:p>
            <a:pPr marL="0" indent="0">
              <a:lnSpc>
                <a:spcPct val="90000"/>
              </a:lnSpc>
              <a:buNone/>
            </a:pPr>
            <a:r>
              <a:rPr lang="zh-TW" altLang="en-US" sz="3200" b="1" dirty="0" smtClean="0">
                <a:solidFill>
                  <a:srgbClr val="FF0000"/>
                </a:solidFill>
                <a:latin typeface="華康隸書體W3" panose="03000309000000000000" pitchFamily="65" charset="-120"/>
                <a:ea typeface="華康隸書體W3" panose="03000309000000000000" pitchFamily="65" charset="-120"/>
              </a:rPr>
              <a:t>消化系統</a:t>
            </a:r>
            <a:r>
              <a:rPr lang="zh-TW" altLang="en-US" sz="3200" dirty="0">
                <a:latin typeface="華康隸書體W3" panose="03000309000000000000" pitchFamily="65" charset="-120"/>
                <a:ea typeface="華康隸書體W3" panose="03000309000000000000" pitchFamily="65" charset="-120"/>
              </a:rPr>
              <a:t>：酒精性肝炎、肝硬化、肝癌、胰臟炎、潰瘍、胃炎、腸胃</a:t>
            </a:r>
            <a:r>
              <a:rPr lang="zh-TW" altLang="en-US" sz="3200" dirty="0" smtClean="0">
                <a:latin typeface="華康隸書體W3" panose="03000309000000000000" pitchFamily="65" charset="-120"/>
                <a:ea typeface="華康隸書體W3" panose="03000309000000000000" pitchFamily="65" charset="-120"/>
              </a:rPr>
              <a:t>出血</a:t>
            </a:r>
            <a:endParaRPr lang="en-US" altLang="zh-TW" sz="3200" dirty="0" smtClean="0">
              <a:latin typeface="華康隸書體W3" panose="03000309000000000000" pitchFamily="65" charset="-120"/>
              <a:ea typeface="華康隸書體W3" panose="03000309000000000000" pitchFamily="65" charset="-120"/>
            </a:endParaRPr>
          </a:p>
          <a:p>
            <a:pPr marL="0" indent="0">
              <a:lnSpc>
                <a:spcPct val="90000"/>
              </a:lnSpc>
              <a:buNone/>
            </a:pPr>
            <a:r>
              <a:rPr lang="zh-TW" altLang="en-US" sz="3200" b="1" dirty="0" smtClean="0">
                <a:solidFill>
                  <a:srgbClr val="FF0000"/>
                </a:solidFill>
                <a:latin typeface="華康隸書體W3" panose="03000309000000000000" pitchFamily="65" charset="-120"/>
                <a:ea typeface="華康隸書體W3" panose="03000309000000000000" pitchFamily="65" charset="-120"/>
              </a:rPr>
              <a:t>神經系統</a:t>
            </a:r>
            <a:r>
              <a:rPr lang="zh-TW" altLang="en-US" sz="3200" dirty="0">
                <a:latin typeface="華康隸書體W3" panose="03000309000000000000" pitchFamily="65" charset="-120"/>
                <a:ea typeface="華康隸書體W3" panose="03000309000000000000" pitchFamily="65" charset="-120"/>
              </a:rPr>
              <a:t>：大腦萎縮、癡呆症、小腦萎縮、弱視、視神經炎、周邊</a:t>
            </a:r>
            <a:r>
              <a:rPr lang="zh-TW" altLang="en-US" sz="3200" dirty="0" smtClean="0">
                <a:latin typeface="華康隸書體W3" panose="03000309000000000000" pitchFamily="65" charset="-120"/>
                <a:ea typeface="華康隸書體W3" panose="03000309000000000000" pitchFamily="65" charset="-120"/>
              </a:rPr>
              <a:t>神經炎</a:t>
            </a:r>
            <a:endParaRPr lang="en-US" altLang="zh-TW" sz="3200" dirty="0" smtClean="0">
              <a:latin typeface="華康隸書體W3" panose="03000309000000000000" pitchFamily="65" charset="-120"/>
              <a:ea typeface="華康隸書體W3" panose="03000309000000000000" pitchFamily="65" charset="-120"/>
            </a:endParaRPr>
          </a:p>
          <a:p>
            <a:pPr marL="0" indent="0">
              <a:lnSpc>
                <a:spcPct val="90000"/>
              </a:lnSpc>
              <a:buNone/>
            </a:pPr>
            <a:r>
              <a:rPr lang="zh-TW" altLang="en-US" sz="3200" dirty="0" smtClean="0">
                <a:solidFill>
                  <a:srgbClr val="FF0000"/>
                </a:solidFill>
                <a:latin typeface="華康隸書體W3" panose="03000309000000000000" pitchFamily="65" charset="-120"/>
                <a:ea typeface="華康隸書體W3" panose="03000309000000000000" pitchFamily="65" charset="-120"/>
              </a:rPr>
              <a:t>營養不良</a:t>
            </a:r>
            <a:r>
              <a:rPr lang="zh-TW" altLang="en-US" sz="3200" dirty="0">
                <a:solidFill>
                  <a:srgbClr val="FF0000"/>
                </a:solidFill>
                <a:latin typeface="華康隸書體W3" panose="03000309000000000000" pitchFamily="65" charset="-120"/>
                <a:ea typeface="華康隸書體W3" panose="03000309000000000000" pitchFamily="65" charset="-120"/>
              </a:rPr>
              <a:t>、維生素缺乏、</a:t>
            </a:r>
            <a:r>
              <a:rPr lang="zh-TW" altLang="en-US" sz="3200" dirty="0" smtClean="0">
                <a:solidFill>
                  <a:srgbClr val="FF0000"/>
                </a:solidFill>
                <a:latin typeface="華康隸書體W3" panose="03000309000000000000" pitchFamily="65" charset="-120"/>
                <a:ea typeface="華康隸書體W3" panose="03000309000000000000" pitchFamily="65" charset="-120"/>
              </a:rPr>
              <a:t>貧血</a:t>
            </a:r>
            <a:endParaRPr lang="en-US" altLang="zh-TW" sz="3200" dirty="0" smtClean="0">
              <a:solidFill>
                <a:srgbClr val="FF0000"/>
              </a:solidFill>
              <a:latin typeface="華康隸書體W3" panose="03000309000000000000" pitchFamily="65" charset="-120"/>
              <a:ea typeface="華康隸書體W3" panose="03000309000000000000" pitchFamily="65" charset="-120"/>
            </a:endParaRPr>
          </a:p>
          <a:p>
            <a:pPr marL="0" indent="0">
              <a:lnSpc>
                <a:spcPct val="90000"/>
              </a:lnSpc>
              <a:buNone/>
            </a:pPr>
            <a:r>
              <a:rPr lang="zh-TW" altLang="en-US" sz="3200" dirty="0" smtClean="0">
                <a:solidFill>
                  <a:srgbClr val="FF0000"/>
                </a:solidFill>
                <a:latin typeface="華康隸書體W3" panose="03000309000000000000" pitchFamily="65" charset="-120"/>
                <a:ea typeface="華康隸書體W3" panose="03000309000000000000" pitchFamily="65" charset="-120"/>
              </a:rPr>
              <a:t>腎</a:t>
            </a:r>
            <a:r>
              <a:rPr lang="zh-TW" altLang="en-US" sz="3200" dirty="0">
                <a:solidFill>
                  <a:srgbClr val="FF0000"/>
                </a:solidFill>
                <a:latin typeface="華康隸書體W3" panose="03000309000000000000" pitchFamily="65" charset="-120"/>
                <a:ea typeface="華康隸書體W3" panose="03000309000000000000" pitchFamily="65" charset="-120"/>
              </a:rPr>
              <a:t>功能</a:t>
            </a:r>
            <a:r>
              <a:rPr lang="zh-TW" altLang="en-US" sz="3200" dirty="0" smtClean="0">
                <a:solidFill>
                  <a:srgbClr val="FF0000"/>
                </a:solidFill>
                <a:latin typeface="華康隸書體W3" panose="03000309000000000000" pitchFamily="65" charset="-120"/>
                <a:ea typeface="華康隸書體W3" panose="03000309000000000000" pitchFamily="65" charset="-120"/>
              </a:rPr>
              <a:t>異常</a:t>
            </a:r>
            <a:endParaRPr lang="en-US" altLang="zh-TW" sz="3200" dirty="0" smtClean="0">
              <a:solidFill>
                <a:srgbClr val="FF0000"/>
              </a:solidFill>
              <a:latin typeface="華康隸書體W3" panose="03000309000000000000" pitchFamily="65" charset="-120"/>
              <a:ea typeface="華康隸書體W3" panose="03000309000000000000" pitchFamily="65" charset="-120"/>
            </a:endParaRPr>
          </a:p>
          <a:p>
            <a:pPr marL="0" indent="0">
              <a:lnSpc>
                <a:spcPct val="90000"/>
              </a:lnSpc>
              <a:buNone/>
            </a:pPr>
            <a:r>
              <a:rPr lang="zh-TW" altLang="en-US" sz="3200" dirty="0" smtClean="0">
                <a:solidFill>
                  <a:srgbClr val="FF0000"/>
                </a:solidFill>
                <a:latin typeface="華康隸書體W3" panose="03000309000000000000" pitchFamily="65" charset="-120"/>
                <a:ea typeface="華康隸書體W3" panose="03000309000000000000" pitchFamily="65" charset="-120"/>
              </a:rPr>
              <a:t>性</a:t>
            </a:r>
            <a:r>
              <a:rPr lang="zh-TW" altLang="en-US" sz="3200" dirty="0">
                <a:solidFill>
                  <a:srgbClr val="FF0000"/>
                </a:solidFill>
                <a:latin typeface="華康隸書體W3" panose="03000309000000000000" pitchFamily="65" charset="-120"/>
                <a:ea typeface="華康隸書體W3" panose="03000309000000000000" pitchFamily="65" charset="-120"/>
              </a:rPr>
              <a:t>無能</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0"/>
            <a:ext cx="9906000" cy="1268760"/>
          </a:xfrm>
        </p:spPr>
        <p:txBody>
          <a:bodyPr>
            <a:normAutofit/>
          </a:bodyPr>
          <a:lstStyle/>
          <a:p>
            <a:pPr algn="ctr"/>
            <a:r>
              <a:rPr lang="zh-TW" altLang="en-US" sz="5400" dirty="0">
                <a:solidFill>
                  <a:srgbClr val="FF0000"/>
                </a:solidFill>
                <a:latin typeface="華康布丁體" panose="040B0C09000000000000" pitchFamily="81" charset="-120"/>
                <a:ea typeface="華康布丁體" panose="040B0C09000000000000" pitchFamily="81" charset="-120"/>
              </a:rPr>
              <a:t>長期</a:t>
            </a:r>
            <a:r>
              <a:rPr lang="zh-TW" altLang="en-US" sz="5400" dirty="0" smtClean="0">
                <a:solidFill>
                  <a:srgbClr val="FF0000"/>
                </a:solidFill>
                <a:latin typeface="華康布丁體" panose="040B0C09000000000000" pitchFamily="81" charset="-120"/>
                <a:ea typeface="華康布丁體" panose="040B0C09000000000000" pitchFamily="81" charset="-120"/>
              </a:rPr>
              <a:t>飲酒的</a:t>
            </a:r>
            <a:r>
              <a:rPr lang="zh-TW" altLang="en-US" sz="5400" dirty="0">
                <a:solidFill>
                  <a:srgbClr val="FF0000"/>
                </a:solidFill>
                <a:latin typeface="華康布丁體" panose="040B0C09000000000000" pitchFamily="81" charset="-120"/>
                <a:ea typeface="華康布丁體" panose="040B0C09000000000000" pitchFamily="81" charset="-120"/>
              </a:rPr>
              <a:t>影響</a:t>
            </a:r>
          </a:p>
        </p:txBody>
      </p:sp>
      <p:sp>
        <p:nvSpPr>
          <p:cNvPr id="18435" name="Rectangle 3"/>
          <p:cNvSpPr>
            <a:spLocks noGrp="1" noChangeArrowheads="1"/>
          </p:cNvSpPr>
          <p:nvPr>
            <p:ph type="body" idx="1"/>
          </p:nvPr>
        </p:nvSpPr>
        <p:spPr>
          <a:xfrm>
            <a:off x="495300" y="1700213"/>
            <a:ext cx="8778180" cy="1944811"/>
          </a:xfrm>
        </p:spPr>
        <p:txBody>
          <a:bodyPr>
            <a:normAutofit/>
          </a:bodyPr>
          <a:lstStyle/>
          <a:p>
            <a:pPr marL="0" indent="0">
              <a:lnSpc>
                <a:spcPct val="90000"/>
              </a:lnSpc>
              <a:buNone/>
            </a:pPr>
            <a:r>
              <a:rPr lang="zh-TW" altLang="en-US" sz="3200" dirty="0">
                <a:latin typeface="華康隸書體W3" panose="03000309000000000000" pitchFamily="65" charset="-120"/>
                <a:ea typeface="華康隸書體W3" panose="03000309000000000000" pitchFamily="65" charset="-120"/>
              </a:rPr>
              <a:t>孕婦酗酒則易導致生出畸形兒、幼兒生長遲滯、體重過輕</a:t>
            </a:r>
            <a:r>
              <a:rPr lang="zh-TW" altLang="en-US" sz="3200" dirty="0" smtClean="0">
                <a:latin typeface="華康隸書體W3" panose="03000309000000000000" pitchFamily="65" charset="-120"/>
                <a:ea typeface="華康隸書體W3" panose="03000309000000000000" pitchFamily="65" charset="-120"/>
              </a:rPr>
              <a:t>兒等。酗酒</a:t>
            </a:r>
            <a:r>
              <a:rPr lang="zh-TW" altLang="en-US" sz="3200" dirty="0">
                <a:latin typeface="華康隸書體W3" panose="03000309000000000000" pitchFamily="65" charset="-120"/>
                <a:ea typeface="華康隸書體W3" panose="03000309000000000000" pitchFamily="65" charset="-120"/>
              </a:rPr>
              <a:t>也引致妨礙工作，破壞家庭和諧，造成意外、交通事故、暴力行為、犯罪、自傷、自殺。</a:t>
            </a:r>
          </a:p>
        </p:txBody>
      </p:sp>
      <p:pic>
        <p:nvPicPr>
          <p:cNvPr id="1026" name="Picture 2" descr="「孕婦酗酒」的圖片搜尋結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0" y="3683124"/>
            <a:ext cx="3164210" cy="31642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酗酒」的圖片搜尋結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4838" y="3683124"/>
            <a:ext cx="6761162" cy="31642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94" name="Rectangle 18"/>
          <p:cNvSpPr>
            <a:spLocks noGrp="1" noChangeArrowheads="1"/>
          </p:cNvSpPr>
          <p:nvPr>
            <p:ph type="title"/>
          </p:nvPr>
        </p:nvSpPr>
        <p:spPr>
          <a:xfrm>
            <a:off x="0" y="1"/>
            <a:ext cx="9906000" cy="126876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酒駕</a:t>
            </a:r>
            <a:r>
              <a:rPr lang="zh-TW" altLang="en-US" sz="6000" dirty="0" smtClean="0">
                <a:solidFill>
                  <a:srgbClr val="FF0000"/>
                </a:solidFill>
                <a:latin typeface="華康布丁體" panose="040B0C09000000000000" pitchFamily="81" charset="-120"/>
                <a:ea typeface="華康布丁體" panose="040B0C09000000000000" pitchFamily="81" charset="-120"/>
              </a:rPr>
              <a:t>肇事拖</a:t>
            </a:r>
            <a:r>
              <a:rPr lang="zh-TW" altLang="en-US" sz="6000" dirty="0">
                <a:solidFill>
                  <a:srgbClr val="FF0000"/>
                </a:solidFill>
                <a:latin typeface="華康布丁體" panose="040B0C09000000000000" pitchFamily="81" charset="-120"/>
                <a:ea typeface="華康布丁體" panose="040B0C09000000000000" pitchFamily="81" charset="-120"/>
              </a:rPr>
              <a:t>行機車</a:t>
            </a:r>
            <a:r>
              <a:rPr lang="en-US" altLang="zh-TW" sz="6000" dirty="0">
                <a:solidFill>
                  <a:srgbClr val="FF0000"/>
                </a:solidFill>
                <a:latin typeface="華康布丁體" panose="040B0C09000000000000" pitchFamily="81" charset="-120"/>
                <a:ea typeface="華康布丁體" panose="040B0C09000000000000" pitchFamily="81" charset="-120"/>
              </a:rPr>
              <a:t>4.5</a:t>
            </a:r>
            <a:r>
              <a:rPr lang="zh-TW" altLang="en-US" sz="6000" dirty="0">
                <a:solidFill>
                  <a:srgbClr val="FF0000"/>
                </a:solidFill>
                <a:latin typeface="華康布丁體" panose="040B0C09000000000000" pitchFamily="81" charset="-120"/>
                <a:ea typeface="華康布丁體" panose="040B0C09000000000000" pitchFamily="81" charset="-120"/>
              </a:rPr>
              <a:t>公里 </a:t>
            </a:r>
          </a:p>
        </p:txBody>
      </p:sp>
      <p:sp>
        <p:nvSpPr>
          <p:cNvPr id="126995" name="Rectangle 19"/>
          <p:cNvSpPr>
            <a:spLocks noGrp="1" noChangeArrowheads="1"/>
          </p:cNvSpPr>
          <p:nvPr>
            <p:ph type="body" sz="half" idx="1"/>
          </p:nvPr>
        </p:nvSpPr>
        <p:spPr>
          <a:xfrm>
            <a:off x="428228" y="1600201"/>
            <a:ext cx="4602163" cy="4853135"/>
          </a:xfrm>
        </p:spPr>
        <p:txBody>
          <a:bodyPr>
            <a:noAutofit/>
          </a:bodyPr>
          <a:lstStyle/>
          <a:p>
            <a:pPr marL="0" indent="0" algn="just">
              <a:buNone/>
            </a:pPr>
            <a:r>
              <a:rPr lang="en-US" altLang="zh-TW" sz="2800" dirty="0">
                <a:solidFill>
                  <a:srgbClr val="0070C0"/>
                </a:solidFill>
                <a:latin typeface="華康隸書體W3" panose="03000309000000000000" pitchFamily="65" charset="-120"/>
                <a:ea typeface="華康隸書體W3" panose="03000309000000000000" pitchFamily="65" charset="-120"/>
              </a:rPr>
              <a:t>〔</a:t>
            </a:r>
            <a:r>
              <a:rPr lang="zh-TW" altLang="en-US" sz="2800" dirty="0">
                <a:solidFill>
                  <a:srgbClr val="0070C0"/>
                </a:solidFill>
                <a:latin typeface="華康隸書體W3" panose="03000309000000000000" pitchFamily="65" charset="-120"/>
                <a:ea typeface="華康隸書體W3" panose="03000309000000000000" pitchFamily="65" charset="-120"/>
              </a:rPr>
              <a:t>記者陳儀珊／北縣報導</a:t>
            </a:r>
            <a:r>
              <a:rPr lang="en-US" altLang="zh-TW" sz="2800" dirty="0">
                <a:solidFill>
                  <a:srgbClr val="0070C0"/>
                </a:solidFill>
                <a:latin typeface="華康隸書體W3" panose="03000309000000000000" pitchFamily="65" charset="-120"/>
                <a:ea typeface="華康隸書體W3" panose="03000309000000000000" pitchFamily="65" charset="-120"/>
              </a:rPr>
              <a:t>〕46</a:t>
            </a:r>
            <a:r>
              <a:rPr lang="zh-TW" altLang="en-US" sz="2800" dirty="0">
                <a:solidFill>
                  <a:srgbClr val="0070C0"/>
                </a:solidFill>
                <a:latin typeface="華康隸書體W3" panose="03000309000000000000" pitchFamily="65" charset="-120"/>
                <a:ea typeface="華康隸書體W3" panose="03000309000000000000" pitchFamily="65" charset="-120"/>
              </a:rPr>
              <a:t>歲的男子高正賢前晚酒後駕車，在台北縣五股鄉壟鉤路連撞</a:t>
            </a:r>
            <a:r>
              <a:rPr lang="en-US" altLang="zh-TW" sz="2800" dirty="0">
                <a:solidFill>
                  <a:srgbClr val="0070C0"/>
                </a:solidFill>
                <a:latin typeface="華康隸書體W3" panose="03000309000000000000" pitchFamily="65" charset="-120"/>
                <a:ea typeface="華康隸書體W3" panose="03000309000000000000" pitchFamily="65" charset="-120"/>
              </a:rPr>
              <a:t>2</a:t>
            </a:r>
            <a:r>
              <a:rPr lang="zh-TW" altLang="en-US" sz="2800" dirty="0">
                <a:solidFill>
                  <a:srgbClr val="0070C0"/>
                </a:solidFill>
                <a:latin typeface="華康隸書體W3" panose="03000309000000000000" pitchFamily="65" charset="-120"/>
                <a:ea typeface="華康隸書體W3" panose="03000309000000000000" pitchFamily="65" charset="-120"/>
              </a:rPr>
              <a:t>輛對向機車，造成機車上</a:t>
            </a:r>
            <a:r>
              <a:rPr lang="en-US" altLang="zh-TW" sz="2800" dirty="0">
                <a:solidFill>
                  <a:srgbClr val="0070C0"/>
                </a:solidFill>
                <a:latin typeface="華康隸書體W3" panose="03000309000000000000" pitchFamily="65" charset="-120"/>
                <a:ea typeface="華康隸書體W3" panose="03000309000000000000" pitchFamily="65" charset="-120"/>
              </a:rPr>
              <a:t>3</a:t>
            </a:r>
            <a:r>
              <a:rPr lang="zh-TW" altLang="en-US" sz="2800" dirty="0">
                <a:solidFill>
                  <a:srgbClr val="0070C0"/>
                </a:solidFill>
                <a:latin typeface="華康隸書體W3" panose="03000309000000000000" pitchFamily="65" charset="-120"/>
                <a:ea typeface="華康隸書體W3" panose="03000309000000000000" pitchFamily="65" charset="-120"/>
              </a:rPr>
              <a:t>人摔倒受傷，他未注意到車底卡住一輛機車，肇逃約</a:t>
            </a:r>
            <a:r>
              <a:rPr lang="en-US" altLang="zh-TW" sz="2800" dirty="0">
                <a:solidFill>
                  <a:srgbClr val="0070C0"/>
                </a:solidFill>
                <a:latin typeface="華康隸書體W3" panose="03000309000000000000" pitchFamily="65" charset="-120"/>
                <a:ea typeface="華康隸書體W3" panose="03000309000000000000" pitchFamily="65" charset="-120"/>
              </a:rPr>
              <a:t>4.5</a:t>
            </a:r>
            <a:r>
              <a:rPr lang="zh-TW" altLang="en-US" sz="2800" dirty="0">
                <a:solidFill>
                  <a:srgbClr val="0070C0"/>
                </a:solidFill>
                <a:latin typeface="華康隸書體W3" panose="03000309000000000000" pitchFamily="65" charset="-120"/>
                <a:ea typeface="華康隸書體W3" panose="03000309000000000000" pitchFamily="65" charset="-120"/>
              </a:rPr>
              <a:t>公里，直到車子起火才停車逃生，警方到場時車子已焚毀，高某酒測值則高達每公升</a:t>
            </a:r>
            <a:r>
              <a:rPr lang="en-US" altLang="zh-TW" sz="2800" dirty="0">
                <a:solidFill>
                  <a:srgbClr val="0070C0"/>
                </a:solidFill>
                <a:latin typeface="華康隸書體W3" panose="03000309000000000000" pitchFamily="65" charset="-120"/>
                <a:ea typeface="華康隸書體W3" panose="03000309000000000000" pitchFamily="65" charset="-120"/>
              </a:rPr>
              <a:t>1.2</a:t>
            </a:r>
            <a:r>
              <a:rPr lang="zh-TW" altLang="en-US" sz="2800" dirty="0">
                <a:solidFill>
                  <a:srgbClr val="0070C0"/>
                </a:solidFill>
                <a:latin typeface="華康隸書體W3" panose="03000309000000000000" pitchFamily="65" charset="-120"/>
                <a:ea typeface="華康隸書體W3" panose="03000309000000000000" pitchFamily="65" charset="-120"/>
              </a:rPr>
              <a:t>毫克，酒醒才知釀禍。 </a:t>
            </a:r>
          </a:p>
        </p:txBody>
      </p:sp>
      <p:pic>
        <p:nvPicPr>
          <p:cNvPr id="126998" name="Picture 22" descr="66"/>
          <p:cNvPicPr>
            <a:picLocks noChangeAspect="1" noChangeArrowheads="1"/>
          </p:cNvPicPr>
          <p:nvPr/>
        </p:nvPicPr>
        <p:blipFill>
          <a:blip r:embed="rId3" cstate="print"/>
          <a:srcRect/>
          <a:stretch>
            <a:fillRect/>
          </a:stretch>
        </p:blipFill>
        <p:spPr bwMode="auto">
          <a:xfrm>
            <a:off x="5577286" y="2132013"/>
            <a:ext cx="3821377" cy="2341562"/>
          </a:xfrm>
          <a:prstGeom prst="rect">
            <a:avLst/>
          </a:prstGeom>
          <a:noFill/>
        </p:spPr>
      </p:pic>
      <p:sp>
        <p:nvSpPr>
          <p:cNvPr id="126999" name="Text Box 23"/>
          <p:cNvSpPr txBox="1">
            <a:spLocks noChangeArrowheads="1"/>
          </p:cNvSpPr>
          <p:nvPr/>
        </p:nvSpPr>
        <p:spPr bwMode="auto">
          <a:xfrm>
            <a:off x="5343393" y="4653136"/>
            <a:ext cx="4251325" cy="923330"/>
          </a:xfrm>
          <a:prstGeom prst="rect">
            <a:avLst/>
          </a:prstGeom>
          <a:noFill/>
          <a:ln w="9525">
            <a:noFill/>
            <a:miter lim="800000"/>
            <a:headEnd/>
            <a:tailEnd/>
          </a:ln>
          <a:effectLst/>
        </p:spPr>
        <p:txBody>
          <a:bodyPr>
            <a:spAutoFit/>
          </a:bodyPr>
          <a:lstStyle/>
          <a:p>
            <a:r>
              <a:rPr lang="zh-TW" altLang="en-US" dirty="0">
                <a:latin typeface="華康儷宋(P)" panose="02020300000000000000" pitchFamily="18" charset="-120"/>
                <a:ea typeface="華康儷宋(P)" panose="02020300000000000000" pitchFamily="18" charset="-120"/>
              </a:rPr>
              <a:t>高正賢所駕駛的休旅車因底盤較高，肇事後卡住機車拖行，車體起火燃燒，幾近全毀。（記者陳儀珊翻攝）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63" name="Rectangle 55"/>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酒精對駕駛能力的妨害</a:t>
            </a:r>
          </a:p>
        </p:txBody>
      </p:sp>
      <p:graphicFrame>
        <p:nvGraphicFramePr>
          <p:cNvPr id="68700" name="Group 92"/>
          <p:cNvGraphicFramePr>
            <a:graphicFrameLocks noGrp="1"/>
          </p:cNvGraphicFramePr>
          <p:nvPr>
            <p:ph idx="4294967295"/>
            <p:extLst>
              <p:ext uri="{D42A27DB-BD31-4B8C-83A1-F6EECF244321}">
                <p14:modId xmlns:p14="http://schemas.microsoft.com/office/powerpoint/2010/main" val="858844462"/>
              </p:ext>
            </p:extLst>
          </p:nvPr>
        </p:nvGraphicFramePr>
        <p:xfrm>
          <a:off x="428229" y="981076"/>
          <a:ext cx="9204325" cy="5443221"/>
        </p:xfrm>
        <a:graphic>
          <a:graphicData uri="http://schemas.openxmlformats.org/drawingml/2006/table">
            <a:tbl>
              <a:tblPr/>
              <a:tblGrid>
                <a:gridCol w="2340636">
                  <a:extLst>
                    <a:ext uri="{9D8B030D-6E8A-4147-A177-3AD203B41FA5}">
                      <a16:colId xmlns:a16="http://schemas.microsoft.com/office/drawing/2014/main" val="20000"/>
                    </a:ext>
                  </a:extLst>
                </a:gridCol>
                <a:gridCol w="1403350">
                  <a:extLst>
                    <a:ext uri="{9D8B030D-6E8A-4147-A177-3AD203B41FA5}">
                      <a16:colId xmlns:a16="http://schemas.microsoft.com/office/drawing/2014/main" val="20001"/>
                    </a:ext>
                  </a:extLst>
                </a:gridCol>
                <a:gridCol w="5460339">
                  <a:extLst>
                    <a:ext uri="{9D8B030D-6E8A-4147-A177-3AD203B41FA5}">
                      <a16:colId xmlns:a16="http://schemas.microsoft.com/office/drawing/2014/main" val="20002"/>
                    </a:ext>
                  </a:extLst>
                </a:gridCol>
              </a:tblGrid>
              <a:tr h="8001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smtClean="0">
                          <a:ln>
                            <a:noFill/>
                          </a:ln>
                          <a:solidFill>
                            <a:schemeClr val="tx1"/>
                          </a:solidFill>
                          <a:effectLst/>
                          <a:latin typeface="標楷體" pitchFamily="65" charset="-120"/>
                          <a:ea typeface="標楷體" pitchFamily="65" charset="-120"/>
                        </a:rPr>
                        <a:t>血液中酒精含量</a:t>
                      </a:r>
                      <a:endParaRPr kumimoji="1" lang="zh-TW" altLang="en-US" sz="2000" b="0" i="0" u="none" strike="noStrike" cap="none" normalizeH="0" baseline="0" dirty="0" smtClean="0">
                        <a:ln>
                          <a:noFill/>
                        </a:ln>
                        <a:solidFill>
                          <a:schemeClr val="tx1"/>
                        </a:solidFill>
                        <a:effectLst/>
                        <a:latin typeface="標楷體" pitchFamily="65" charset="-120"/>
                        <a:ea typeface="標楷體" pitchFamily="65" charset="-120"/>
                      </a:endParaRPr>
                    </a:p>
                  </a:txBody>
                  <a:tcPr marL="99060" marR="99060" anchor="ctr" horzOverflow="overflow">
                    <a:lnL cap="flat">
                      <a:noFill/>
                    </a:lnL>
                    <a:lnR>
                      <a:noFill/>
                    </a:lnR>
                    <a:lnT cap="fla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狀態</a:t>
                      </a:r>
                      <a:endParaRPr kumimoji="1" lang="zh-TW" altLang="en-US" sz="2000" b="0" i="0" u="none" strike="noStrike" cap="none" normalizeH="0" baseline="0" smtClean="0">
                        <a:ln>
                          <a:noFill/>
                        </a:ln>
                        <a:solidFill>
                          <a:schemeClr val="tx1"/>
                        </a:solidFill>
                        <a:effectLst/>
                        <a:latin typeface="標楷體" pitchFamily="65" charset="-120"/>
                        <a:ea typeface="標楷體" pitchFamily="65" charset="-120"/>
                      </a:endParaRPr>
                    </a:p>
                  </a:txBody>
                  <a:tcPr marL="99060" marR="99060" anchor="ctr" horzOverflow="overflow">
                    <a:lnL>
                      <a:noFill/>
                    </a:lnL>
                    <a:lnR>
                      <a:noFill/>
                    </a:lnR>
                    <a:lnT cap="fla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對駕駛人能力之影響</a:t>
                      </a:r>
                      <a:endParaRPr kumimoji="1" lang="zh-TW" altLang="en-US" sz="2000" b="0" i="0" u="none" strike="noStrike" cap="none" normalizeH="0" baseline="0" smtClean="0">
                        <a:ln>
                          <a:noFill/>
                        </a:ln>
                        <a:solidFill>
                          <a:schemeClr val="tx1"/>
                        </a:solidFill>
                        <a:effectLst/>
                        <a:latin typeface="標楷體" pitchFamily="65" charset="-120"/>
                        <a:ea typeface="標楷體" pitchFamily="65" charset="-120"/>
                      </a:endParaRPr>
                    </a:p>
                  </a:txBody>
                  <a:tcPr marL="99060" marR="99060" anchor="ct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032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標楷體" pitchFamily="65" charset="-120"/>
                          <a:ea typeface="標楷體" pitchFamily="65" charset="-120"/>
                        </a:rPr>
                        <a:t>0.03%</a:t>
                      </a:r>
                      <a:r>
                        <a:rPr kumimoji="1" lang="zh-TW" altLang="en-US" sz="2000" b="0" i="0" u="none" strike="noStrike" cap="none" normalizeH="0" baseline="0" smtClean="0">
                          <a:ln>
                            <a:noFill/>
                          </a:ln>
                          <a:solidFill>
                            <a:schemeClr val="tx1"/>
                          </a:solidFill>
                          <a:effectLst/>
                          <a:latin typeface="標楷體" pitchFamily="65" charset="-120"/>
                          <a:ea typeface="標楷體" pitchFamily="65" charset="-120"/>
                        </a:rPr>
                        <a:t>以下 </a:t>
                      </a:r>
                    </a:p>
                  </a:txBody>
                  <a:tcPr marL="99060" marR="99060"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標楷體" pitchFamily="65" charset="-120"/>
                          <a:ea typeface="標楷體" pitchFamily="65" charset="-120"/>
                        </a:rPr>
                        <a:t>清醒 </a:t>
                      </a:r>
                    </a:p>
                  </a:txBody>
                  <a:tcPr marL="99060" marR="99060"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標楷體" pitchFamily="65" charset="-120"/>
                          <a:ea typeface="標楷體" pitchFamily="65" charset="-120"/>
                        </a:rPr>
                        <a:t>無明顯影響，幾乎與未飲酒無異。</a:t>
                      </a:r>
                    </a:p>
                  </a:txBody>
                  <a:tcPr marL="99060" marR="99060"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1001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標楷體" pitchFamily="65" charset="-120"/>
                          <a:ea typeface="標楷體" pitchFamily="65" charset="-120"/>
                        </a:rPr>
                        <a:t>0.03% -0.05%</a:t>
                      </a:r>
                    </a:p>
                  </a:txBody>
                  <a:tcPr marL="99060" marR="99060"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標楷體" pitchFamily="65" charset="-120"/>
                          <a:ea typeface="標楷體" pitchFamily="65" charset="-120"/>
                        </a:rPr>
                        <a:t>陶醉感</a:t>
                      </a:r>
                    </a:p>
                  </a:txBody>
                  <a:tcPr marL="99060" marR="99060" anchor="ctr" horzOverflow="overflow">
                    <a:lnL>
                      <a:noFill/>
                    </a:lnL>
                    <a:lnR>
                      <a:noFill/>
                    </a:lnR>
                    <a:lnT>
                      <a:noFill/>
                    </a:lnT>
                    <a:lnB>
                      <a:noFill/>
                    </a:lnB>
                    <a:lnTlToBr>
                      <a:noFill/>
                    </a:lnTlToBr>
                    <a:lnBlToTr>
                      <a:noFill/>
                    </a:lnBlToTr>
                    <a:noFill/>
                  </a:tcPr>
                </a:tc>
                <a:tc>
                  <a:txBody>
                    <a:bodyPr/>
                    <a:lstStyle/>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smtClean="0">
                          <a:ln>
                            <a:noFill/>
                          </a:ln>
                          <a:solidFill>
                            <a:schemeClr val="tx1"/>
                          </a:solidFill>
                          <a:effectLst/>
                          <a:latin typeface="標楷體" pitchFamily="65" charset="-120"/>
                          <a:ea typeface="標楷體" pitchFamily="65" charset="-120"/>
                        </a:rPr>
                        <a:t>多數駕駛人心境逐漸變幻不定。</a:t>
                      </a:r>
                    </a:p>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smtClean="0">
                          <a:ln>
                            <a:noFill/>
                          </a:ln>
                          <a:solidFill>
                            <a:schemeClr val="tx1"/>
                          </a:solidFill>
                          <a:effectLst/>
                          <a:latin typeface="標楷體" pitchFamily="65" charset="-120"/>
                          <a:ea typeface="標楷體" pitchFamily="65" charset="-120"/>
                        </a:rPr>
                        <a:t>視覺與反應靈敏度減弱。</a:t>
                      </a:r>
                    </a:p>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smtClean="0">
                          <a:ln>
                            <a:noFill/>
                          </a:ln>
                          <a:solidFill>
                            <a:schemeClr val="tx1"/>
                          </a:solidFill>
                          <a:effectLst/>
                          <a:latin typeface="標楷體" pitchFamily="65" charset="-120"/>
                          <a:ea typeface="標楷體" pitchFamily="65" charset="-120"/>
                        </a:rPr>
                        <a:t>對速度及距離的判斷力差。</a:t>
                      </a:r>
                    </a:p>
                  </a:txBody>
                  <a:tcPr marL="99060" marR="99060"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0048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dirty="0" smtClean="0">
                          <a:ln>
                            <a:noFill/>
                          </a:ln>
                          <a:solidFill>
                            <a:srgbClr val="FF0000"/>
                          </a:solidFill>
                          <a:effectLst/>
                          <a:latin typeface="標楷體" pitchFamily="65" charset="-120"/>
                          <a:ea typeface="標楷體" pitchFamily="65" charset="-120"/>
                        </a:rPr>
                        <a:t>0.05% -0.08%</a:t>
                      </a:r>
                      <a:r>
                        <a:rPr kumimoji="1" lang="en-US" altLang="zh-TW" sz="2000" b="0" i="0" u="none" strike="noStrike" cap="none" normalizeH="0" baseline="0" dirty="0" smtClean="0">
                          <a:ln>
                            <a:noFill/>
                          </a:ln>
                          <a:solidFill>
                            <a:srgbClr val="FF0000"/>
                          </a:solidFill>
                          <a:effectLst/>
                          <a:latin typeface="標楷體" pitchFamily="65" charset="-120"/>
                          <a:ea typeface="標楷體" pitchFamily="65" charset="-120"/>
                        </a:rPr>
                        <a:t> </a:t>
                      </a:r>
                    </a:p>
                  </a:txBody>
                  <a:tcPr marL="99060" marR="99060"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smtClean="0">
                          <a:ln>
                            <a:noFill/>
                          </a:ln>
                          <a:solidFill>
                            <a:srgbClr val="FF0000"/>
                          </a:solidFill>
                          <a:effectLst/>
                          <a:latin typeface="標楷體" pitchFamily="65" charset="-120"/>
                          <a:ea typeface="標楷體" pitchFamily="65" charset="-120"/>
                        </a:rPr>
                        <a:t>興奮</a:t>
                      </a:r>
                    </a:p>
                  </a:txBody>
                  <a:tcPr marL="99060" marR="99060" anchor="ctr" horzOverflow="overflow">
                    <a:lnL>
                      <a:noFill/>
                    </a:lnL>
                    <a:lnR>
                      <a:noFill/>
                    </a:lnR>
                    <a:lnT>
                      <a:noFill/>
                    </a:lnT>
                    <a:lnB>
                      <a:noFill/>
                    </a:lnB>
                    <a:lnTlToBr>
                      <a:noFill/>
                    </a:lnTlToBr>
                    <a:lnBlToTr>
                      <a:noFill/>
                    </a:lnBlToTr>
                    <a:noFill/>
                  </a:tcPr>
                </a:tc>
                <a:tc>
                  <a:txBody>
                    <a:bodyPr/>
                    <a:lstStyle/>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dirty="0" smtClean="0">
                          <a:ln>
                            <a:noFill/>
                          </a:ln>
                          <a:solidFill>
                            <a:srgbClr val="FF0000"/>
                          </a:solidFill>
                          <a:effectLst/>
                          <a:latin typeface="標楷體" pitchFamily="65" charset="-120"/>
                          <a:ea typeface="標楷體" pitchFamily="65" charset="-120"/>
                        </a:rPr>
                        <a:t>反應遲鈍。</a:t>
                      </a:r>
                    </a:p>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dirty="0" smtClean="0">
                          <a:ln>
                            <a:noFill/>
                          </a:ln>
                          <a:solidFill>
                            <a:srgbClr val="FF0000"/>
                          </a:solidFill>
                          <a:effectLst/>
                          <a:latin typeface="標楷體" pitchFamily="65" charset="-120"/>
                          <a:ea typeface="標楷體" pitchFamily="65" charset="-120"/>
                        </a:rPr>
                        <a:t>駕駛能力受損。</a:t>
                      </a:r>
                    </a:p>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dirty="0" smtClean="0">
                          <a:ln>
                            <a:noFill/>
                          </a:ln>
                          <a:solidFill>
                            <a:srgbClr val="FF0000"/>
                          </a:solidFill>
                          <a:effectLst/>
                          <a:latin typeface="標楷體" pitchFamily="65" charset="-120"/>
                          <a:ea typeface="標楷體" pitchFamily="65" charset="-120"/>
                        </a:rPr>
                        <a:t>遲而不決或決而不行。</a:t>
                      </a:r>
                    </a:p>
                  </a:txBody>
                  <a:tcPr marL="99060" marR="99060"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0048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rgbClr val="7030A0"/>
                          </a:solidFill>
                          <a:effectLst/>
                          <a:latin typeface="標楷體" pitchFamily="65" charset="-120"/>
                          <a:ea typeface="標楷體" pitchFamily="65" charset="-120"/>
                        </a:rPr>
                        <a:t>0.08%-0.15%</a:t>
                      </a:r>
                    </a:p>
                  </a:txBody>
                  <a:tcPr marL="99060" marR="99060"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smtClean="0">
                          <a:ln>
                            <a:noFill/>
                          </a:ln>
                          <a:solidFill>
                            <a:srgbClr val="7030A0"/>
                          </a:solidFill>
                          <a:effectLst/>
                          <a:latin typeface="標楷體" pitchFamily="65" charset="-120"/>
                          <a:ea typeface="標楷體" pitchFamily="65" charset="-120"/>
                        </a:rPr>
                        <a:t>錯亂</a:t>
                      </a:r>
                    </a:p>
                  </a:txBody>
                  <a:tcPr marL="99060" marR="99060" anchor="ctr" horzOverflow="overflow">
                    <a:lnL>
                      <a:noFill/>
                    </a:lnL>
                    <a:lnR>
                      <a:noFill/>
                    </a:lnR>
                    <a:lnT>
                      <a:noFill/>
                    </a:lnT>
                    <a:lnB>
                      <a:noFill/>
                    </a:lnB>
                    <a:lnTlToBr>
                      <a:noFill/>
                    </a:lnTlToBr>
                    <a:lnBlToTr>
                      <a:noFill/>
                    </a:lnBlToTr>
                    <a:noFill/>
                  </a:tcPr>
                </a:tc>
                <a:tc>
                  <a:txBody>
                    <a:bodyPr/>
                    <a:lstStyle/>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dirty="0" smtClean="0">
                          <a:ln>
                            <a:noFill/>
                          </a:ln>
                          <a:solidFill>
                            <a:srgbClr val="7030A0"/>
                          </a:solidFill>
                          <a:effectLst/>
                          <a:latin typeface="標楷體" pitchFamily="65" charset="-120"/>
                          <a:ea typeface="標楷體" pitchFamily="65" charset="-120"/>
                        </a:rPr>
                        <a:t>判斷力嚴重受到影響。</a:t>
                      </a:r>
                    </a:p>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dirty="0" smtClean="0">
                          <a:ln>
                            <a:noFill/>
                          </a:ln>
                          <a:solidFill>
                            <a:srgbClr val="7030A0"/>
                          </a:solidFill>
                          <a:effectLst/>
                          <a:latin typeface="標楷體" pitchFamily="65" charset="-120"/>
                          <a:ea typeface="標楷體" pitchFamily="65" charset="-120"/>
                        </a:rPr>
                        <a:t>體能與精神協調受損。</a:t>
                      </a:r>
                    </a:p>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dirty="0" smtClean="0">
                          <a:ln>
                            <a:noFill/>
                          </a:ln>
                          <a:solidFill>
                            <a:srgbClr val="7030A0"/>
                          </a:solidFill>
                          <a:effectLst/>
                          <a:latin typeface="標楷體" pitchFamily="65" charset="-120"/>
                          <a:ea typeface="標楷體" pitchFamily="65" charset="-120"/>
                        </a:rPr>
                        <a:t>駕駛人之體能困難度增加。</a:t>
                      </a:r>
                    </a:p>
                  </a:txBody>
                  <a:tcPr marL="99060" marR="99060"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7318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smtClean="0">
                          <a:ln>
                            <a:noFill/>
                          </a:ln>
                          <a:solidFill>
                            <a:srgbClr val="C00000"/>
                          </a:solidFill>
                          <a:effectLst/>
                          <a:latin typeface="標楷體" pitchFamily="65" charset="-120"/>
                          <a:ea typeface="標楷體" pitchFamily="65" charset="-120"/>
                        </a:rPr>
                        <a:t>超過</a:t>
                      </a:r>
                      <a:r>
                        <a:rPr kumimoji="1" lang="en-US" altLang="zh-TW" sz="2000" b="0" i="0" u="none" strike="noStrike" cap="none" normalizeH="0" baseline="0" dirty="0" smtClean="0">
                          <a:ln>
                            <a:noFill/>
                          </a:ln>
                          <a:solidFill>
                            <a:srgbClr val="C00000"/>
                          </a:solidFill>
                          <a:effectLst/>
                          <a:latin typeface="標楷體" pitchFamily="65" charset="-120"/>
                          <a:ea typeface="標楷體" pitchFamily="65" charset="-120"/>
                        </a:rPr>
                        <a:t>0.15% </a:t>
                      </a:r>
                    </a:p>
                  </a:txBody>
                  <a:tcPr marL="99060" marR="99060"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smtClean="0">
                          <a:ln>
                            <a:noFill/>
                          </a:ln>
                          <a:solidFill>
                            <a:srgbClr val="C00000"/>
                          </a:solidFill>
                          <a:effectLst/>
                          <a:latin typeface="標楷體" pitchFamily="65" charset="-120"/>
                          <a:ea typeface="標楷體" pitchFamily="65" charset="-120"/>
                        </a:rPr>
                        <a:t>痲痹</a:t>
                      </a:r>
                    </a:p>
                  </a:txBody>
                  <a:tcPr marL="99060" marR="99060" anchor="ctr" horzOverflow="overflow">
                    <a:lnL>
                      <a:noFill/>
                    </a:lnL>
                    <a:lnR>
                      <a:noFill/>
                    </a:lnR>
                    <a:lnT>
                      <a:noFill/>
                    </a:lnT>
                    <a:lnB>
                      <a:noFill/>
                    </a:lnB>
                    <a:lnTlToBr>
                      <a:noFill/>
                    </a:lnTlToBr>
                    <a:lnBlToTr>
                      <a:noFill/>
                    </a:lnBlToTr>
                    <a:noFill/>
                  </a:tcPr>
                </a:tc>
                <a:tc>
                  <a:txBody>
                    <a:bodyPr/>
                    <a:lstStyle/>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dirty="0" smtClean="0">
                          <a:ln>
                            <a:noFill/>
                          </a:ln>
                          <a:solidFill>
                            <a:srgbClr val="C00000"/>
                          </a:solidFill>
                          <a:effectLst/>
                          <a:latin typeface="標楷體" pitchFamily="65" charset="-120"/>
                          <a:ea typeface="標楷體" pitchFamily="65" charset="-120"/>
                        </a:rPr>
                        <a:t>駕駛人視線模糊進入恍惚狀態。</a:t>
                      </a:r>
                    </a:p>
                    <a:p>
                      <a:pPr marL="533400" marR="0" lvl="0" indent="-533400" algn="l" defTabSz="914400" rtl="0" eaLnBrk="1" fontAlgn="base" latinLnBrk="0" hangingPunct="1">
                        <a:lnSpc>
                          <a:spcPct val="100000"/>
                        </a:lnSpc>
                        <a:spcBef>
                          <a:spcPct val="0"/>
                        </a:spcBef>
                        <a:spcAft>
                          <a:spcPct val="0"/>
                        </a:spcAft>
                        <a:buClrTx/>
                        <a:buSzTx/>
                        <a:buFontTx/>
                        <a:buAutoNum type="arabicPeriod"/>
                        <a:tabLst/>
                      </a:pPr>
                      <a:r>
                        <a:rPr kumimoji="1" lang="zh-TW" altLang="en-US" sz="2000" b="0" i="0" u="none" strike="noStrike" cap="none" normalizeH="0" baseline="0" dirty="0" smtClean="0">
                          <a:ln>
                            <a:noFill/>
                          </a:ln>
                          <a:solidFill>
                            <a:srgbClr val="C00000"/>
                          </a:solidFill>
                          <a:effectLst/>
                          <a:latin typeface="標楷體" pitchFamily="65" charset="-120"/>
                          <a:ea typeface="標楷體" pitchFamily="65" charset="-120"/>
                        </a:rPr>
                        <a:t>駕駛不穩定、判斷力減弱。</a:t>
                      </a:r>
                    </a:p>
                  </a:txBody>
                  <a:tcPr marL="99060" marR="99060"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952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smtClean="0">
                          <a:ln>
                            <a:noFill/>
                          </a:ln>
                          <a:solidFill>
                            <a:srgbClr val="002060"/>
                          </a:solidFill>
                          <a:effectLst/>
                          <a:latin typeface="標楷體" pitchFamily="65" charset="-120"/>
                          <a:ea typeface="標楷體" pitchFamily="65" charset="-120"/>
                        </a:rPr>
                        <a:t>超過</a:t>
                      </a:r>
                      <a:r>
                        <a:rPr kumimoji="1" lang="en-US" altLang="zh-TW" sz="2000" b="0" i="0" u="none" strike="noStrike" cap="none" normalizeH="0" baseline="0" dirty="0" smtClean="0">
                          <a:ln>
                            <a:noFill/>
                          </a:ln>
                          <a:solidFill>
                            <a:srgbClr val="002060"/>
                          </a:solidFill>
                          <a:effectLst/>
                          <a:latin typeface="標楷體" pitchFamily="65" charset="-120"/>
                          <a:ea typeface="標楷體" pitchFamily="65" charset="-120"/>
                        </a:rPr>
                        <a:t>0.5% </a:t>
                      </a:r>
                    </a:p>
                  </a:txBody>
                  <a:tcPr marL="99060" marR="99060" anchor="ctr" horzOverflow="overflow">
                    <a:lnL cap="flat">
                      <a:noFill/>
                    </a:lnL>
                    <a:lnR>
                      <a:noFill/>
                    </a:lnR>
                    <a:lnT>
                      <a:noFill/>
                    </a:lnT>
                    <a:lnB cap="flat">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smtClean="0">
                          <a:ln>
                            <a:noFill/>
                          </a:ln>
                          <a:solidFill>
                            <a:srgbClr val="002060"/>
                          </a:solidFill>
                          <a:effectLst/>
                          <a:latin typeface="標楷體" pitchFamily="65" charset="-120"/>
                          <a:ea typeface="標楷體" pitchFamily="65" charset="-120"/>
                        </a:rPr>
                        <a:t>昏睡 </a:t>
                      </a:r>
                    </a:p>
                  </a:txBody>
                  <a:tcPr marL="99060" marR="99060" anchor="ctr" horzOverflow="overflow">
                    <a:lnL>
                      <a:noFill/>
                    </a:lnL>
                    <a:lnR>
                      <a:noFill/>
                    </a:lnR>
                    <a:lnT>
                      <a:noFill/>
                    </a:lnT>
                    <a:lnB cap="flat">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smtClean="0">
                          <a:ln>
                            <a:noFill/>
                          </a:ln>
                          <a:solidFill>
                            <a:srgbClr val="002060"/>
                          </a:solidFill>
                          <a:effectLst/>
                          <a:latin typeface="標楷體" pitchFamily="65" charset="-120"/>
                          <a:ea typeface="標楷體" pitchFamily="65" charset="-120"/>
                        </a:rPr>
                        <a:t>已無法開車。</a:t>
                      </a:r>
                    </a:p>
                  </a:txBody>
                  <a:tcPr marL="99060" marR="99060" anchor="ct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68695" name="Text Box 87"/>
          <p:cNvSpPr txBox="1">
            <a:spLocks noChangeArrowheads="1"/>
          </p:cNvSpPr>
          <p:nvPr/>
        </p:nvSpPr>
        <p:spPr bwMode="auto">
          <a:xfrm>
            <a:off x="3604683" y="6259513"/>
            <a:ext cx="184731" cy="369332"/>
          </a:xfrm>
          <a:prstGeom prst="rect">
            <a:avLst/>
          </a:prstGeom>
          <a:noFill/>
          <a:ln w="9525">
            <a:noFill/>
            <a:miter lim="800000"/>
            <a:headEnd/>
            <a:tailEnd/>
          </a:ln>
          <a:effectLst/>
        </p:spPr>
        <p:txBody>
          <a:bodyPr wrap="none">
            <a:spAutoFit/>
          </a:bodyPr>
          <a:lstStyle/>
          <a:p>
            <a:endParaRPr lang="zh-TW" altLang="zh-TW"/>
          </a:p>
        </p:txBody>
      </p:sp>
      <p:sp>
        <p:nvSpPr>
          <p:cNvPr id="68696" name="Text Box 88"/>
          <p:cNvSpPr txBox="1">
            <a:spLocks noChangeArrowheads="1"/>
          </p:cNvSpPr>
          <p:nvPr/>
        </p:nvSpPr>
        <p:spPr bwMode="auto">
          <a:xfrm>
            <a:off x="0" y="6519446"/>
            <a:ext cx="5929828" cy="338554"/>
          </a:xfrm>
          <a:prstGeom prst="rect">
            <a:avLst/>
          </a:prstGeom>
          <a:noFill/>
          <a:ln w="9525">
            <a:noFill/>
            <a:miter lim="800000"/>
            <a:headEnd/>
            <a:tailEnd/>
          </a:ln>
          <a:effectLst/>
        </p:spPr>
        <p:txBody>
          <a:bodyPr wrap="none">
            <a:spAutoFit/>
          </a:bodyPr>
          <a:lstStyle/>
          <a:p>
            <a:r>
              <a:rPr lang="zh-TW" altLang="en-US" sz="1600" dirty="0">
                <a:solidFill>
                  <a:schemeClr val="tx2"/>
                </a:solidFill>
                <a:ea typeface="標楷體" pitchFamily="65" charset="-120"/>
                <a:cs typeface="新細明體" pitchFamily="18" charset="-120"/>
              </a:rPr>
              <a:t>資料來源：交通部運輸研究所─酒醉駕車對駕駛行為之分析研究</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如何處理酒癮</a:t>
            </a:r>
          </a:p>
        </p:txBody>
      </p:sp>
      <p:sp>
        <p:nvSpPr>
          <p:cNvPr id="11267" name="Rectangle 3"/>
          <p:cNvSpPr>
            <a:spLocks noGrp="1" noChangeArrowheads="1"/>
          </p:cNvSpPr>
          <p:nvPr>
            <p:ph type="body" idx="1"/>
          </p:nvPr>
        </p:nvSpPr>
        <p:spPr>
          <a:xfrm>
            <a:off x="663702" y="1672208"/>
            <a:ext cx="8832850" cy="4493096"/>
          </a:xfrm>
        </p:spPr>
        <p:txBody>
          <a:bodyPr>
            <a:noAutofit/>
          </a:bodyPr>
          <a:lstStyle/>
          <a:p>
            <a:pPr algn="just">
              <a:buNone/>
            </a:pPr>
            <a:r>
              <a:rPr lang="en-US" altLang="zh-TW" sz="2400" dirty="0">
                <a:solidFill>
                  <a:srgbClr val="002060"/>
                </a:solidFill>
                <a:latin typeface="華康隸書體W3" panose="03000309000000000000" pitchFamily="65" charset="-120"/>
                <a:ea typeface="華康隸書體W3" panose="03000309000000000000" pitchFamily="65" charset="-120"/>
              </a:rPr>
              <a:t>1</a:t>
            </a:r>
            <a:r>
              <a:rPr lang="en-US" altLang="zh-TW" sz="2400" dirty="0" smtClean="0">
                <a:solidFill>
                  <a:srgbClr val="002060"/>
                </a:solidFill>
                <a:latin typeface="華康隸書體W3" panose="03000309000000000000" pitchFamily="65" charset="-120"/>
                <a:ea typeface="華康隸書體W3" panose="03000309000000000000" pitchFamily="65" charset="-120"/>
              </a:rPr>
              <a:t>.</a:t>
            </a:r>
            <a:r>
              <a:rPr lang="zh-TW" altLang="en-US" sz="2400" dirty="0" smtClean="0">
                <a:solidFill>
                  <a:srgbClr val="FF0000"/>
                </a:solidFill>
                <a:latin typeface="華康隸書體W3" panose="03000309000000000000" pitchFamily="65" charset="-120"/>
                <a:ea typeface="華康隸書體W3" panose="03000309000000000000" pitchFamily="65" charset="-120"/>
              </a:rPr>
              <a:t>找出</a:t>
            </a:r>
            <a:r>
              <a:rPr lang="zh-TW" altLang="en-US" sz="2400" dirty="0">
                <a:solidFill>
                  <a:srgbClr val="FF0000"/>
                </a:solidFill>
                <a:latin typeface="華康隸書體W3" panose="03000309000000000000" pitchFamily="65" charset="-120"/>
                <a:ea typeface="華康隸書體W3" panose="03000309000000000000" pitchFamily="65" charset="-120"/>
              </a:rPr>
              <a:t>酗酒的</a:t>
            </a:r>
            <a:r>
              <a:rPr lang="zh-TW" altLang="en-US" sz="2400" dirty="0" smtClean="0">
                <a:solidFill>
                  <a:srgbClr val="FF0000"/>
                </a:solidFill>
                <a:latin typeface="華康隸書體W3" panose="03000309000000000000" pitchFamily="65" charset="-120"/>
                <a:ea typeface="華康隸書體W3" panose="03000309000000000000" pitchFamily="65" charset="-120"/>
              </a:rPr>
              <a:t>原因</a:t>
            </a:r>
            <a:r>
              <a:rPr lang="zh-TW" altLang="en-US" sz="2400" dirty="0" smtClean="0">
                <a:solidFill>
                  <a:srgbClr val="002060"/>
                </a:solidFill>
                <a:latin typeface="華康隸書體W3" panose="03000309000000000000" pitchFamily="65" charset="-120"/>
                <a:ea typeface="華康隸書體W3" panose="03000309000000000000" pitchFamily="65" charset="-120"/>
              </a:rPr>
              <a:t>：酒癮</a:t>
            </a:r>
            <a:r>
              <a:rPr lang="zh-TW" altLang="en-US" sz="2400" dirty="0">
                <a:solidFill>
                  <a:srgbClr val="002060"/>
                </a:solidFill>
                <a:latin typeface="華康隸書體W3" panose="03000309000000000000" pitchFamily="65" charset="-120"/>
                <a:ea typeface="華康隸書體W3" panose="03000309000000000000" pitchFamily="65" charset="-120"/>
              </a:rPr>
              <a:t>既然是和心理因素有極大的關係，因此</a:t>
            </a:r>
            <a:r>
              <a:rPr lang="en-US" altLang="en-US" sz="2400" dirty="0">
                <a:solidFill>
                  <a:srgbClr val="002060"/>
                </a:solidFill>
                <a:latin typeface="華康隸書體W3" panose="03000309000000000000" pitchFamily="65" charset="-120"/>
                <a:ea typeface="華康隸書體W3" panose="03000309000000000000" pitchFamily="65" charset="-120"/>
              </a:rPr>
              <a:t>，</a:t>
            </a:r>
            <a:r>
              <a:rPr lang="zh-TW" altLang="en-US" sz="2400" dirty="0">
                <a:solidFill>
                  <a:srgbClr val="002060"/>
                </a:solidFill>
                <a:latin typeface="華康隸書體W3" panose="03000309000000000000" pitchFamily="65" charset="-120"/>
                <a:ea typeface="華康隸書體W3" panose="03000309000000000000" pitchFamily="65" charset="-120"/>
              </a:rPr>
              <a:t>找出酗酒的原因才能強化戒酒的</a:t>
            </a:r>
            <a:r>
              <a:rPr lang="zh-TW" altLang="en-US" sz="2400" dirty="0" smtClean="0">
                <a:solidFill>
                  <a:srgbClr val="002060"/>
                </a:solidFill>
                <a:latin typeface="華康隸書體W3" panose="03000309000000000000" pitchFamily="65" charset="-120"/>
                <a:ea typeface="華康隸書體W3" panose="03000309000000000000" pitchFamily="65" charset="-120"/>
              </a:rPr>
              <a:t>動機。</a:t>
            </a:r>
            <a:endParaRPr lang="zh-TW" altLang="en-US" sz="2400" dirty="0">
              <a:solidFill>
                <a:srgbClr val="002060"/>
              </a:solidFill>
              <a:latin typeface="華康隸書體W3" panose="03000309000000000000" pitchFamily="65" charset="-120"/>
              <a:ea typeface="華康隸書體W3" panose="03000309000000000000" pitchFamily="65" charset="-120"/>
            </a:endParaRPr>
          </a:p>
          <a:p>
            <a:pPr algn="just">
              <a:buNone/>
            </a:pPr>
            <a:r>
              <a:rPr lang="en-US" altLang="zh-TW" sz="2400" dirty="0">
                <a:solidFill>
                  <a:srgbClr val="002060"/>
                </a:solidFill>
                <a:latin typeface="華康隸書體W3" panose="03000309000000000000" pitchFamily="65" charset="-120"/>
                <a:ea typeface="華康隸書體W3" panose="03000309000000000000" pitchFamily="65" charset="-120"/>
              </a:rPr>
              <a:t>2.</a:t>
            </a:r>
            <a:r>
              <a:rPr lang="zh-TW" altLang="en-US" sz="2400" dirty="0">
                <a:solidFill>
                  <a:srgbClr val="FF0000"/>
                </a:solidFill>
                <a:latin typeface="華康隸書體W3" panose="03000309000000000000" pitchFamily="65" charset="-120"/>
                <a:ea typeface="華康隸書體W3" panose="03000309000000000000" pitchFamily="65" charset="-120"/>
              </a:rPr>
              <a:t>尋求醫師的</a:t>
            </a:r>
            <a:r>
              <a:rPr lang="zh-TW" altLang="en-US" sz="2400" dirty="0" smtClean="0">
                <a:solidFill>
                  <a:srgbClr val="FF0000"/>
                </a:solidFill>
                <a:latin typeface="華康隸書體W3" panose="03000309000000000000" pitchFamily="65" charset="-120"/>
                <a:ea typeface="華康隸書體W3" panose="03000309000000000000" pitchFamily="65" charset="-120"/>
              </a:rPr>
              <a:t>協助</a:t>
            </a:r>
            <a:r>
              <a:rPr lang="zh-TW" altLang="en-US" sz="2400" dirty="0" smtClean="0">
                <a:solidFill>
                  <a:srgbClr val="002060"/>
                </a:solidFill>
                <a:latin typeface="華康隸書體W3" panose="03000309000000000000" pitchFamily="65" charset="-120"/>
                <a:ea typeface="華康隸書體W3" panose="03000309000000000000" pitchFamily="65" charset="-120"/>
              </a:rPr>
              <a:t>：適當</a:t>
            </a:r>
            <a:r>
              <a:rPr lang="zh-TW" altLang="en-US" sz="2400" dirty="0">
                <a:solidFill>
                  <a:srgbClr val="002060"/>
                </a:solidFill>
                <a:latin typeface="華康隸書體W3" panose="03000309000000000000" pitchFamily="65" charset="-120"/>
                <a:ea typeface="華康隸書體W3" panose="03000309000000000000" pitchFamily="65" charset="-120"/>
              </a:rPr>
              <a:t>的檢查不可忽略大意，注意有無內外科併發症，如肝臟疾病、消化性潰瘍、胰臟炎等情形。在藥物方面</a:t>
            </a:r>
            <a:r>
              <a:rPr lang="en-US" altLang="zh-TW" sz="2400" dirty="0">
                <a:solidFill>
                  <a:srgbClr val="002060"/>
                </a:solidFill>
                <a:latin typeface="華康隸書體W3" panose="03000309000000000000" pitchFamily="65" charset="-120"/>
                <a:ea typeface="華康隸書體W3" panose="03000309000000000000" pitchFamily="65" charset="-120"/>
              </a:rPr>
              <a:t>, </a:t>
            </a:r>
            <a:r>
              <a:rPr lang="zh-TW" altLang="en-US" sz="2400" dirty="0">
                <a:solidFill>
                  <a:srgbClr val="002060"/>
                </a:solidFill>
                <a:latin typeface="華康隸書體W3" panose="03000309000000000000" pitchFamily="65" charset="-120"/>
                <a:ea typeface="華康隸書體W3" panose="03000309000000000000" pitchFamily="65" charset="-120"/>
              </a:rPr>
              <a:t>目前也有新藥對於幫助患者戒酒有很大的療效</a:t>
            </a:r>
            <a:r>
              <a:rPr lang="zh-TW" altLang="en-US" sz="2400" dirty="0" smtClean="0">
                <a:solidFill>
                  <a:srgbClr val="002060"/>
                </a:solidFill>
                <a:latin typeface="華康隸書體W3" panose="03000309000000000000" pitchFamily="65" charset="-120"/>
                <a:ea typeface="華康隸書體W3" panose="03000309000000000000" pitchFamily="65" charset="-120"/>
              </a:rPr>
              <a:t>。</a:t>
            </a:r>
            <a:endParaRPr lang="en-US" altLang="zh-TW" sz="2400" dirty="0" smtClean="0">
              <a:solidFill>
                <a:srgbClr val="002060"/>
              </a:solidFill>
              <a:latin typeface="華康隸書體W3" panose="03000309000000000000" pitchFamily="65" charset="-120"/>
              <a:ea typeface="華康隸書體W3" panose="03000309000000000000" pitchFamily="65" charset="-120"/>
            </a:endParaRPr>
          </a:p>
          <a:p>
            <a:pPr algn="just">
              <a:buNone/>
            </a:pPr>
            <a:r>
              <a:rPr lang="en-US" altLang="zh-TW" sz="2400" dirty="0" smtClean="0">
                <a:solidFill>
                  <a:srgbClr val="002060"/>
                </a:solidFill>
                <a:latin typeface="華康隸書體W3" panose="03000309000000000000" pitchFamily="65" charset="-120"/>
                <a:ea typeface="華康隸書體W3" panose="03000309000000000000" pitchFamily="65" charset="-120"/>
              </a:rPr>
              <a:t>3.</a:t>
            </a:r>
            <a:r>
              <a:rPr lang="zh-TW" altLang="en-US" sz="2400" dirty="0" smtClean="0">
                <a:solidFill>
                  <a:srgbClr val="FF0000"/>
                </a:solidFill>
                <a:latin typeface="華康隸書體W3" panose="03000309000000000000" pitchFamily="65" charset="-120"/>
                <a:ea typeface="華康隸書體W3" panose="03000309000000000000" pitchFamily="65" charset="-120"/>
              </a:rPr>
              <a:t>參加自助團體</a:t>
            </a:r>
            <a:r>
              <a:rPr lang="zh-TW" altLang="en-US" sz="2400" dirty="0" smtClean="0">
                <a:solidFill>
                  <a:srgbClr val="002060"/>
                </a:solidFill>
                <a:latin typeface="華康隸書體W3" panose="03000309000000000000" pitchFamily="65" charset="-120"/>
                <a:ea typeface="華康隸書體W3" panose="03000309000000000000" pitchFamily="65" charset="-120"/>
              </a:rPr>
              <a:t>如匿名戒酒會也是一種廣被推介的方式，目前此會全世界共有</a:t>
            </a:r>
            <a:r>
              <a:rPr lang="en-US" altLang="zh-TW" sz="2400" dirty="0" smtClean="0">
                <a:solidFill>
                  <a:srgbClr val="002060"/>
                </a:solidFill>
                <a:latin typeface="華康隸書體W3" panose="03000309000000000000" pitchFamily="65" charset="-120"/>
                <a:ea typeface="華康隸書體W3" panose="03000309000000000000" pitchFamily="65" charset="-120"/>
              </a:rPr>
              <a:t>96000</a:t>
            </a:r>
            <a:r>
              <a:rPr lang="zh-TW" altLang="en-US" sz="2400" dirty="0" smtClean="0">
                <a:solidFill>
                  <a:srgbClr val="002060"/>
                </a:solidFill>
                <a:latin typeface="華康隸書體W3" panose="03000309000000000000" pitchFamily="65" charset="-120"/>
                <a:ea typeface="華康隸書體W3" panose="03000309000000000000" pitchFamily="65" charset="-120"/>
              </a:rPr>
              <a:t>多個分會，</a:t>
            </a:r>
            <a:r>
              <a:rPr lang="en-US" altLang="zh-TW" sz="2400" dirty="0" smtClean="0">
                <a:solidFill>
                  <a:srgbClr val="002060"/>
                </a:solidFill>
                <a:latin typeface="華康隸書體W3" panose="03000309000000000000" pitchFamily="65" charset="-120"/>
                <a:ea typeface="華康隸書體W3" panose="03000309000000000000" pitchFamily="65" charset="-120"/>
              </a:rPr>
              <a:t>300</a:t>
            </a:r>
            <a:r>
              <a:rPr lang="zh-TW" altLang="en-US" sz="2400" dirty="0" smtClean="0">
                <a:solidFill>
                  <a:srgbClr val="002060"/>
                </a:solidFill>
                <a:latin typeface="華康隸書體W3" panose="03000309000000000000" pitchFamily="65" charset="-120"/>
                <a:ea typeface="華康隸書體W3" panose="03000309000000000000" pitchFamily="65" charset="-120"/>
              </a:rPr>
              <a:t>多萬名成員，在台灣也有好幾個分會，運用團體的力量提供支持，使戒酒者不再覺得孤獨，能分享經驗。</a:t>
            </a:r>
            <a:endParaRPr lang="en-US" altLang="zh-TW" sz="2400" dirty="0" smtClean="0">
              <a:solidFill>
                <a:srgbClr val="002060"/>
              </a:solidFill>
              <a:latin typeface="華康隸書體W3" panose="03000309000000000000" pitchFamily="65" charset="-120"/>
              <a:ea typeface="華康隸書體W3" panose="03000309000000000000" pitchFamily="65" charset="-120"/>
            </a:endParaRPr>
          </a:p>
          <a:p>
            <a:pPr algn="just">
              <a:buNone/>
            </a:pPr>
            <a:r>
              <a:rPr lang="en-US" altLang="zh-TW" sz="2400" dirty="0" smtClean="0">
                <a:solidFill>
                  <a:srgbClr val="002060"/>
                </a:solidFill>
                <a:latin typeface="華康隸書體W3" panose="03000309000000000000" pitchFamily="65" charset="-120"/>
                <a:ea typeface="華康隸書體W3" panose="03000309000000000000" pitchFamily="65" charset="-120"/>
              </a:rPr>
              <a:t>4.</a:t>
            </a:r>
            <a:r>
              <a:rPr lang="zh-TW" altLang="en-US" sz="2400" dirty="0" smtClean="0">
                <a:solidFill>
                  <a:srgbClr val="FF0000"/>
                </a:solidFill>
                <a:latin typeface="華康隸書體W3" panose="03000309000000000000" pitchFamily="65" charset="-120"/>
                <a:ea typeface="華康隸書體W3" panose="03000309000000000000" pitchFamily="65" charset="-120"/>
              </a:rPr>
              <a:t>利用自己的意志力</a:t>
            </a:r>
            <a:r>
              <a:rPr lang="zh-TW" altLang="en-US" sz="2400" dirty="0" smtClean="0">
                <a:solidFill>
                  <a:srgbClr val="002060"/>
                </a:solidFill>
                <a:latin typeface="華康隸書體W3" panose="03000309000000000000" pitchFamily="65" charset="-120"/>
                <a:ea typeface="華康隸書體W3" panose="03000309000000000000" pitchFamily="65" charset="-120"/>
              </a:rPr>
              <a:t>：自己的意志力還是最有效的根本良方。當然這時若有親友間的鼓勵與支持也相當重要。</a:t>
            </a:r>
            <a:endParaRPr lang="zh-TW" altLang="en-US" sz="2400" dirty="0">
              <a:solidFill>
                <a:srgbClr val="002060"/>
              </a:solidFill>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飲酒的態度</a:t>
            </a:r>
          </a:p>
        </p:txBody>
      </p:sp>
      <p:sp>
        <p:nvSpPr>
          <p:cNvPr id="15363" name="Rectangle 3"/>
          <p:cNvSpPr>
            <a:spLocks noGrp="1" noChangeArrowheads="1"/>
          </p:cNvSpPr>
          <p:nvPr>
            <p:ph type="body" idx="1"/>
          </p:nvPr>
        </p:nvSpPr>
        <p:spPr>
          <a:xfrm>
            <a:off x="663702" y="1600200"/>
            <a:ext cx="8832850" cy="1972816"/>
          </a:xfrm>
        </p:spPr>
        <p:txBody>
          <a:bodyPr>
            <a:noAutofit/>
          </a:bodyPr>
          <a:lstStyle/>
          <a:p>
            <a:pPr marL="0" indent="0">
              <a:buNone/>
            </a:pPr>
            <a:r>
              <a:rPr lang="zh-TW" altLang="en-US" sz="2800" dirty="0">
                <a:ea typeface="標楷體" pitchFamily="65" charset="-120"/>
              </a:rPr>
              <a:t>事實上酒並不全然是不好的，少量的飲酒可以促進食慾、幫助消化、促進血液循環、消除緊張、提高情緒、加速人際溝通、協助社交活動，但是絕對不可以過量及長期飲酒</a:t>
            </a:r>
            <a:r>
              <a:rPr lang="zh-TW" altLang="en-US" sz="2800" dirty="0" smtClean="0">
                <a:ea typeface="標楷體" pitchFamily="65" charset="-120"/>
              </a:rPr>
              <a:t>。</a:t>
            </a:r>
            <a:endParaRPr lang="zh-TW" altLang="en-US" sz="2800" dirty="0">
              <a:ea typeface="標楷體" pitchFamily="65" charset="-120"/>
            </a:endParaRPr>
          </a:p>
        </p:txBody>
      </p:sp>
      <p:pic>
        <p:nvPicPr>
          <p:cNvPr id="2050" name="Picture 2" descr="「適量飲酒」的圖片搜尋結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2" y="3356992"/>
            <a:ext cx="9921552" cy="35010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1"/>
            <a:ext cx="9906000" cy="1268759"/>
          </a:xfrm>
        </p:spPr>
        <p:txBody>
          <a:bodyPr>
            <a:normAutofit/>
          </a:bodyPr>
          <a:lstStyle/>
          <a:p>
            <a:pPr algn="ctr"/>
            <a:r>
              <a:rPr lang="en-US" altLang="zh-TW" sz="4876" dirty="0">
                <a:solidFill>
                  <a:srgbClr val="FF0000"/>
                </a:solidFill>
                <a:latin typeface="Arial" panose="020B0604020202020204" pitchFamily="34" charset="0"/>
                <a:cs typeface="Arial" panose="020B0604020202020204" pitchFamily="34" charset="0"/>
              </a:rPr>
              <a:t>Q</a:t>
            </a:r>
            <a:r>
              <a:rPr lang="zh-TW" altLang="en-US" sz="4876" dirty="0">
                <a:solidFill>
                  <a:srgbClr val="FF0000"/>
                </a:solidFill>
                <a:latin typeface="Arial" panose="020B0604020202020204" pitchFamily="34" charset="0"/>
                <a:cs typeface="Arial" panose="020B0604020202020204" pitchFamily="34" charset="0"/>
              </a:rPr>
              <a:t> </a:t>
            </a:r>
            <a:r>
              <a:rPr lang="en-US" altLang="zh-TW" sz="4876" dirty="0">
                <a:solidFill>
                  <a:srgbClr val="FF0000"/>
                </a:solidFill>
                <a:latin typeface="Arial" panose="020B0604020202020204" pitchFamily="34" charset="0"/>
                <a:cs typeface="Arial" panose="020B0604020202020204" pitchFamily="34" charset="0"/>
              </a:rPr>
              <a:t>and A</a:t>
            </a:r>
            <a:endParaRPr lang="zh-TW" altLang="en-US" sz="4876" dirty="0">
              <a:solidFill>
                <a:srgbClr val="FF0000"/>
              </a:solidFill>
              <a:latin typeface="Arial" panose="020B0604020202020204" pitchFamily="34" charset="0"/>
              <a:cs typeface="Arial" panose="020B0604020202020204" pitchFamily="34" charset="0"/>
            </a:endParaRPr>
          </a:p>
        </p:txBody>
      </p:sp>
      <p:sp>
        <p:nvSpPr>
          <p:cNvPr id="3" name="文字版面配置區 2"/>
          <p:cNvSpPr>
            <a:spLocks noGrp="1"/>
          </p:cNvSpPr>
          <p:nvPr>
            <p:ph type="body" idx="1"/>
          </p:nvPr>
        </p:nvSpPr>
        <p:spPr>
          <a:xfrm>
            <a:off x="0" y="1484784"/>
            <a:ext cx="9906000" cy="3744416"/>
          </a:xfrm>
          <a:noFill/>
        </p:spPr>
        <p:txBody>
          <a:bodyPr>
            <a:noAutofit/>
          </a:bodyPr>
          <a:lstStyle/>
          <a:p>
            <a:r>
              <a:rPr lang="en-US" altLang="zh-TW" sz="3200" dirty="0" smtClean="0">
                <a:solidFill>
                  <a:schemeClr val="tx1"/>
                </a:solidFill>
                <a:latin typeface="華康隸書體W3" panose="03000309000000000000" pitchFamily="65" charset="-120"/>
                <a:ea typeface="華康隸書體W3" panose="03000309000000000000" pitchFamily="65" charset="-120"/>
              </a:rPr>
              <a:t>Q4:</a:t>
            </a:r>
            <a:r>
              <a:rPr lang="zh-TW" altLang="en-US" sz="3200" dirty="0" smtClean="0">
                <a:solidFill>
                  <a:schemeClr val="tx1"/>
                </a:solidFill>
                <a:latin typeface="華康隸書體W3" panose="03000309000000000000" pitchFamily="65" charset="-120"/>
                <a:ea typeface="華康隸書體W3" panose="03000309000000000000" pitchFamily="65" charset="-120"/>
              </a:rPr>
              <a:t> 如何</a:t>
            </a:r>
            <a:r>
              <a:rPr lang="zh-TW" altLang="en-US" sz="3200" dirty="0">
                <a:solidFill>
                  <a:schemeClr val="tx1"/>
                </a:solidFill>
                <a:latin typeface="華康隸書體W3" panose="03000309000000000000" pitchFamily="65" charset="-120"/>
                <a:ea typeface="華康隸書體W3" panose="03000309000000000000" pitchFamily="65" charset="-120"/>
              </a:rPr>
              <a:t>處理</a:t>
            </a:r>
            <a:r>
              <a:rPr lang="zh-TW" altLang="en-US" sz="3200" dirty="0" smtClean="0">
                <a:solidFill>
                  <a:schemeClr val="tx1"/>
                </a:solidFill>
                <a:latin typeface="華康隸書體W3" panose="03000309000000000000" pitchFamily="65" charset="-120"/>
                <a:ea typeface="華康隸書體W3" panose="03000309000000000000" pitchFamily="65" charset="-120"/>
              </a:rPr>
              <a:t>酒癮</a:t>
            </a:r>
            <a:r>
              <a:rPr lang="en-US" altLang="zh-TW" sz="3200" dirty="0" smtClean="0">
                <a:solidFill>
                  <a:schemeClr val="tx1"/>
                </a:solidFill>
                <a:latin typeface="華康隸書體W3" panose="03000309000000000000" pitchFamily="65" charset="-120"/>
                <a:ea typeface="華康隸書體W3" panose="03000309000000000000" pitchFamily="65" charset="-120"/>
              </a:rPr>
              <a:t>?</a:t>
            </a:r>
          </a:p>
          <a:p>
            <a:pPr marL="809625" indent="-809625"/>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pPr marL="809625" indent="-809625"/>
            <a:endParaRPr lang="en-US" altLang="zh-TW" sz="3200" dirty="0">
              <a:solidFill>
                <a:schemeClr val="tx1"/>
              </a:solidFill>
              <a:latin typeface="華康隸書體W3" panose="03000309000000000000" pitchFamily="65" charset="-120"/>
              <a:ea typeface="華康隸書體W3" panose="03000309000000000000" pitchFamily="65" charset="-120"/>
            </a:endParaRPr>
          </a:p>
          <a:p>
            <a:pPr marL="809625" indent="-809625"/>
            <a:r>
              <a:rPr lang="en-US" altLang="zh-TW" sz="3200" dirty="0" smtClean="0">
                <a:solidFill>
                  <a:schemeClr val="tx1"/>
                </a:solidFill>
                <a:latin typeface="華康隸書體W3" panose="03000309000000000000" pitchFamily="65" charset="-120"/>
                <a:ea typeface="華康隸書體W3" panose="03000309000000000000" pitchFamily="65" charset="-120"/>
              </a:rPr>
              <a:t>Q5:</a:t>
            </a:r>
            <a:r>
              <a:rPr lang="zh-TW" altLang="en-US" sz="3200" dirty="0">
                <a:solidFill>
                  <a:schemeClr val="tx1"/>
                </a:solidFill>
                <a:latin typeface="華康隸書體W3" panose="03000309000000000000" pitchFamily="65" charset="-120"/>
                <a:ea typeface="華康隸書體W3" panose="03000309000000000000" pitchFamily="65" charset="-120"/>
              </a:rPr>
              <a:t>長期飲酒常會</a:t>
            </a:r>
            <a:r>
              <a:rPr lang="zh-TW" altLang="en-US" sz="3200" dirty="0" smtClean="0">
                <a:solidFill>
                  <a:schemeClr val="tx1"/>
                </a:solidFill>
                <a:latin typeface="華康隸書體W3" panose="03000309000000000000" pitchFamily="65" charset="-120"/>
                <a:ea typeface="華康隸書體W3" panose="03000309000000000000" pitchFamily="65" charset="-120"/>
              </a:rPr>
              <a:t>造成下列哪些併發症</a:t>
            </a:r>
            <a:r>
              <a:rPr lang="en-US" altLang="zh-TW" sz="3200" dirty="0" smtClean="0">
                <a:solidFill>
                  <a:schemeClr val="tx1"/>
                </a:solidFill>
                <a:latin typeface="華康隸書體W3" panose="03000309000000000000" pitchFamily="65" charset="-120"/>
                <a:ea typeface="華康隸書體W3" panose="03000309000000000000" pitchFamily="65" charset="-120"/>
              </a:rPr>
              <a:t>?</a:t>
            </a:r>
          </a:p>
          <a:p>
            <a:pPr marL="809625" indent="-809625"/>
            <a:r>
              <a:rPr lang="zh-TW" altLang="en-US" sz="3200" dirty="0">
                <a:solidFill>
                  <a:schemeClr val="tx1"/>
                </a:solidFill>
                <a:latin typeface="華康隸書體W3" panose="03000309000000000000" pitchFamily="65" charset="-120"/>
                <a:ea typeface="華康隸書體W3" panose="03000309000000000000" pitchFamily="65" charset="-120"/>
              </a:rPr>
              <a:t> </a:t>
            </a:r>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(A)</a:t>
            </a:r>
            <a:r>
              <a:rPr lang="zh-TW" altLang="en-US" sz="3200" dirty="0">
                <a:solidFill>
                  <a:schemeClr val="tx1"/>
                </a:solidFill>
                <a:latin typeface="華康隸書體W3" panose="03000309000000000000" pitchFamily="65" charset="-120"/>
                <a:ea typeface="華康隸書體W3" panose="03000309000000000000" pitchFamily="65" charset="-120"/>
              </a:rPr>
              <a:t>酒精性</a:t>
            </a:r>
            <a:r>
              <a:rPr lang="zh-TW" altLang="en-US" sz="3200" dirty="0" smtClean="0">
                <a:solidFill>
                  <a:schemeClr val="tx1"/>
                </a:solidFill>
                <a:latin typeface="華康隸書體W3" panose="03000309000000000000" pitchFamily="65" charset="-120"/>
                <a:ea typeface="華康隸書體W3" panose="03000309000000000000" pitchFamily="65" charset="-120"/>
              </a:rPr>
              <a:t>肝炎 </a:t>
            </a:r>
            <a:r>
              <a:rPr lang="en-US" altLang="zh-TW" sz="3200" dirty="0" smtClean="0">
                <a:solidFill>
                  <a:schemeClr val="tx1"/>
                </a:solidFill>
                <a:latin typeface="華康隸書體W3" panose="03000309000000000000" pitchFamily="65" charset="-120"/>
                <a:ea typeface="華康隸書體W3" panose="03000309000000000000" pitchFamily="65" charset="-120"/>
              </a:rPr>
              <a:t>(B)</a:t>
            </a:r>
            <a:r>
              <a:rPr lang="zh-TW" altLang="en-US" sz="3200" dirty="0" smtClean="0">
                <a:solidFill>
                  <a:schemeClr val="tx1"/>
                </a:solidFill>
                <a:latin typeface="華康隸書體W3" panose="03000309000000000000" pitchFamily="65" charset="-120"/>
                <a:ea typeface="華康隸書體W3" panose="03000309000000000000" pitchFamily="65" charset="-120"/>
              </a:rPr>
              <a:t>大腦萎縮 </a:t>
            </a:r>
            <a:r>
              <a:rPr lang="en-US" altLang="zh-TW" sz="3200" dirty="0" smtClean="0">
                <a:solidFill>
                  <a:schemeClr val="tx1"/>
                </a:solidFill>
                <a:latin typeface="華康隸書體W3" panose="03000309000000000000" pitchFamily="65" charset="-120"/>
                <a:ea typeface="華康隸書體W3" panose="03000309000000000000" pitchFamily="65" charset="-120"/>
              </a:rPr>
              <a:t>(C)</a:t>
            </a:r>
            <a:r>
              <a:rPr lang="zh-TW" altLang="en-US" sz="3200" dirty="0" smtClean="0">
                <a:solidFill>
                  <a:schemeClr val="tx1"/>
                </a:solidFill>
                <a:latin typeface="華康隸書體W3" panose="03000309000000000000" pitchFamily="65" charset="-120"/>
                <a:ea typeface="華康隸書體W3" panose="03000309000000000000" pitchFamily="65" charset="-120"/>
              </a:rPr>
              <a:t>腎</a:t>
            </a:r>
            <a:r>
              <a:rPr lang="zh-TW" altLang="en-US" sz="3200" dirty="0">
                <a:solidFill>
                  <a:schemeClr val="tx1"/>
                </a:solidFill>
                <a:latin typeface="華康隸書體W3" panose="03000309000000000000" pitchFamily="65" charset="-120"/>
                <a:ea typeface="華康隸書體W3" panose="03000309000000000000" pitchFamily="65" charset="-120"/>
              </a:rPr>
              <a:t>功能</a:t>
            </a:r>
            <a:r>
              <a:rPr lang="zh-TW" altLang="en-US" sz="3200" dirty="0" smtClean="0">
                <a:solidFill>
                  <a:schemeClr val="tx1"/>
                </a:solidFill>
                <a:latin typeface="華康隸書體W3" panose="03000309000000000000" pitchFamily="65" charset="-120"/>
                <a:ea typeface="華康隸書體W3" panose="03000309000000000000" pitchFamily="65" charset="-120"/>
              </a:rPr>
              <a:t>異常</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pPr marL="809625" indent="-809625"/>
            <a:r>
              <a:rPr lang="zh-TW" altLang="en-US" sz="3200" dirty="0">
                <a:solidFill>
                  <a:schemeClr val="tx1"/>
                </a:solidFill>
                <a:latin typeface="華康隸書體W3" panose="03000309000000000000" pitchFamily="65" charset="-120"/>
                <a:ea typeface="華康隸書體W3" panose="03000309000000000000" pitchFamily="65" charset="-120"/>
              </a:rPr>
              <a:t> </a:t>
            </a:r>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(D)</a:t>
            </a:r>
            <a:r>
              <a:rPr lang="zh-TW" altLang="en-US" sz="3200" dirty="0" smtClean="0">
                <a:solidFill>
                  <a:schemeClr val="tx1"/>
                </a:solidFill>
                <a:latin typeface="華康隸書體W3" panose="03000309000000000000" pitchFamily="65" charset="-120"/>
                <a:ea typeface="華康隸書體W3" panose="03000309000000000000" pitchFamily="65" charset="-120"/>
              </a:rPr>
              <a:t>性無能 </a:t>
            </a:r>
            <a:r>
              <a:rPr lang="en-US" altLang="zh-TW" sz="3200" dirty="0" smtClean="0">
                <a:solidFill>
                  <a:schemeClr val="tx1"/>
                </a:solidFill>
                <a:latin typeface="華康隸書體W3" panose="03000309000000000000" pitchFamily="65" charset="-120"/>
                <a:ea typeface="華康隸書體W3" panose="03000309000000000000" pitchFamily="65" charset="-120"/>
              </a:rPr>
              <a:t>(E)</a:t>
            </a:r>
            <a:r>
              <a:rPr lang="zh-TW" altLang="en-US" sz="3200" dirty="0" smtClean="0">
                <a:solidFill>
                  <a:schemeClr val="tx1"/>
                </a:solidFill>
                <a:latin typeface="華康隸書體W3" panose="03000309000000000000" pitchFamily="65" charset="-120"/>
                <a:ea typeface="華康隸書體W3" panose="03000309000000000000" pitchFamily="65" charset="-120"/>
              </a:rPr>
              <a:t>以上皆是</a:t>
            </a:r>
            <a:endParaRPr lang="zh-TW" altLang="en-US" sz="3200" dirty="0">
              <a:solidFill>
                <a:schemeClr val="tx1"/>
              </a:solidFill>
              <a:latin typeface="華康隸書體W3" panose="03000309000000000000" pitchFamily="65" charset="-120"/>
              <a:ea typeface="華康隸書體W3" panose="03000309000000000000" pitchFamily="65" charset="-120"/>
            </a:endParaRPr>
          </a:p>
        </p:txBody>
      </p:sp>
    </p:spTree>
    <p:extLst>
      <p:ext uri="{BB962C8B-B14F-4D97-AF65-F5344CB8AC3E}">
        <p14:creationId xmlns:p14="http://schemas.microsoft.com/office/powerpoint/2010/main" val="1787807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0" y="0"/>
            <a:ext cx="9906000" cy="1268760"/>
          </a:xfrm>
        </p:spPr>
        <p:txBody>
          <a:bodyPr rtlCol="0">
            <a:normAutofit/>
          </a:bodyPr>
          <a:lstStyle/>
          <a:p>
            <a:pPr algn="ctr"/>
            <a:r>
              <a:rPr lang="en-US" altLang="zh-TW"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Part 4-</a:t>
            </a:r>
            <a:r>
              <a:rPr lang="zh-TW" altLang="en-US"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安非他命的毒害</a:t>
            </a:r>
            <a:endParaRPr lang="zh-TW" altLang="en-US"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endParaRPr>
          </a:p>
        </p:txBody>
      </p:sp>
      <p:pic>
        <p:nvPicPr>
          <p:cNvPr id="3" name="圖片 2"/>
          <p:cNvPicPr>
            <a:picLocks noChangeAspect="1"/>
          </p:cNvPicPr>
          <p:nvPr/>
        </p:nvPicPr>
        <p:blipFill>
          <a:blip r:embed="rId2"/>
          <a:stretch>
            <a:fillRect/>
          </a:stretch>
        </p:blipFill>
        <p:spPr>
          <a:xfrm>
            <a:off x="0" y="1484784"/>
            <a:ext cx="9906000" cy="5373216"/>
          </a:xfrm>
          <a:prstGeom prst="rect">
            <a:avLst/>
          </a:prstGeom>
        </p:spPr>
      </p:pic>
    </p:spTree>
    <p:extLst>
      <p:ext uri="{BB962C8B-B14F-4D97-AF65-F5344CB8AC3E}">
        <p14:creationId xmlns:p14="http://schemas.microsoft.com/office/powerpoint/2010/main" val="28328443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0"/>
            <a:ext cx="9906000" cy="121920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藥物濫用</a:t>
            </a:r>
          </a:p>
        </p:txBody>
      </p:sp>
      <p:sp>
        <p:nvSpPr>
          <p:cNvPr id="19459" name="Rectangle 3"/>
          <p:cNvSpPr>
            <a:spLocks noGrp="1" noChangeArrowheads="1"/>
          </p:cNvSpPr>
          <p:nvPr>
            <p:ph type="body" idx="1"/>
          </p:nvPr>
        </p:nvSpPr>
        <p:spPr>
          <a:xfrm>
            <a:off x="632520" y="1556792"/>
            <a:ext cx="8784976" cy="5257800"/>
          </a:xfrm>
        </p:spPr>
        <p:txBody>
          <a:bodyPr>
            <a:noAutofit/>
          </a:bodyPr>
          <a:lstStyle/>
          <a:p>
            <a:pPr marL="0" indent="0" algn="just">
              <a:buNone/>
            </a:pPr>
            <a:r>
              <a:rPr lang="zh-TW" altLang="en-US" sz="2800" dirty="0">
                <a:solidFill>
                  <a:srgbClr val="3333CC"/>
                </a:solidFill>
                <a:latin typeface="標楷體" pitchFamily="65" charset="-120"/>
                <a:ea typeface="標楷體" pitchFamily="65" charset="-120"/>
              </a:rPr>
              <a:t>藥物為人類控制及治療疾病而使用的物質，對人們有正向的貢獻，</a:t>
            </a:r>
            <a:r>
              <a:rPr lang="zh-TW" altLang="en-US" sz="2800" dirty="0" smtClean="0">
                <a:solidFill>
                  <a:srgbClr val="3333CC"/>
                </a:solidFill>
                <a:latin typeface="標楷體" pitchFamily="65" charset="-120"/>
                <a:ea typeface="標楷體" pitchFamily="65" charset="-120"/>
              </a:rPr>
              <a:t>但不當</a:t>
            </a:r>
            <a:r>
              <a:rPr lang="zh-TW" altLang="en-US" sz="2800" dirty="0">
                <a:solidFill>
                  <a:srgbClr val="3333CC"/>
                </a:solidFill>
                <a:latin typeface="標楷體" pitchFamily="65" charset="-120"/>
                <a:ea typeface="標楷體" pitchFamily="65" charset="-120"/>
              </a:rPr>
              <a:t>的</a:t>
            </a:r>
            <a:r>
              <a:rPr lang="zh-TW" altLang="en-US" sz="2800" dirty="0" smtClean="0">
                <a:solidFill>
                  <a:srgbClr val="3333CC"/>
                </a:solidFill>
                <a:latin typeface="標楷體" pitchFamily="65" charset="-120"/>
                <a:ea typeface="標楷體" pitchFamily="65" charset="-120"/>
              </a:rPr>
              <a:t>使用也為</a:t>
            </a:r>
            <a:r>
              <a:rPr lang="zh-TW" altLang="en-US" sz="2800" dirty="0">
                <a:solidFill>
                  <a:srgbClr val="3333CC"/>
                </a:solidFill>
                <a:latin typeface="標楷體" pitchFamily="65" charset="-120"/>
                <a:ea typeface="標楷體" pitchFamily="65" charset="-120"/>
              </a:rPr>
              <a:t>人類帶來深遠的負面影響</a:t>
            </a:r>
            <a:r>
              <a:rPr lang="zh-TW" altLang="en-US" sz="2800" dirty="0" smtClean="0">
                <a:solidFill>
                  <a:srgbClr val="3333CC"/>
                </a:solidFill>
                <a:latin typeface="標楷體" pitchFamily="65" charset="-120"/>
                <a:ea typeface="標楷體" pitchFamily="65" charset="-120"/>
              </a:rPr>
              <a:t>。青少年</a:t>
            </a:r>
            <a:r>
              <a:rPr lang="zh-TW" altLang="en-US" sz="2800" dirty="0">
                <a:solidFill>
                  <a:srgbClr val="3333CC"/>
                </a:solidFill>
                <a:latin typeface="標楷體" pitchFamily="65" charset="-120"/>
                <a:ea typeface="標楷體" pitchFamily="65" charset="-120"/>
              </a:rPr>
              <a:t>是物質濫用或依賴的高危險群</a:t>
            </a:r>
            <a:r>
              <a:rPr lang="zh-TW" altLang="en-US" sz="2800" dirty="0">
                <a:solidFill>
                  <a:srgbClr val="3333CC"/>
                </a:solidFill>
                <a:ea typeface="標楷體" pitchFamily="65" charset="-120"/>
              </a:rPr>
              <a:t>，藥物濫用常起源於</a:t>
            </a:r>
            <a:r>
              <a:rPr lang="zh-TW" altLang="en-US" sz="2800" dirty="0" smtClean="0">
                <a:solidFill>
                  <a:srgbClr val="3333CC"/>
                </a:solidFill>
                <a:ea typeface="標楷體" pitchFamily="65" charset="-120"/>
              </a:rPr>
              <a:t>青少年期。</a:t>
            </a:r>
            <a:r>
              <a:rPr lang="zh-TW" altLang="en-US" sz="2800" dirty="0" smtClean="0">
                <a:solidFill>
                  <a:srgbClr val="3333CC"/>
                </a:solidFill>
                <a:latin typeface="標楷體" pitchFamily="65" charset="-120"/>
                <a:ea typeface="標楷體" pitchFamily="65" charset="-120"/>
              </a:rPr>
              <a:t>包含</a:t>
            </a:r>
            <a:r>
              <a:rPr lang="zh-TW" altLang="en-US" sz="2800" dirty="0">
                <a:solidFill>
                  <a:srgbClr val="3333CC"/>
                </a:solidFill>
                <a:latin typeface="標楷體" pitchFamily="65" charset="-120"/>
                <a:ea typeface="標楷體" pitchFamily="65" charset="-120"/>
              </a:rPr>
              <a:t>有情緒困擾的人、低自尊和低自信的人、挫折忍受力較低的人、意志力不堅定的人、支持系統較差的人、周遭經常接觸的朋友、同事、同學有物質依賴或濫用的人、人格障礙症的人、精神疾病的患者</a:t>
            </a:r>
            <a:r>
              <a:rPr lang="zh-TW" altLang="en-US" sz="2800" dirty="0" smtClean="0">
                <a:solidFill>
                  <a:srgbClr val="3333CC"/>
                </a:solidFill>
                <a:latin typeface="標楷體" pitchFamily="65" charset="-120"/>
                <a:ea typeface="標楷體" pitchFamily="65" charset="-120"/>
              </a:rPr>
              <a:t>。用藥比例男生高於女生，男同學為女同學的</a:t>
            </a:r>
            <a:r>
              <a:rPr lang="en-US" altLang="zh-TW" sz="2800" dirty="0" smtClean="0">
                <a:solidFill>
                  <a:srgbClr val="3333CC"/>
                </a:solidFill>
                <a:latin typeface="標楷體" pitchFamily="65" charset="-120"/>
                <a:ea typeface="標楷體" pitchFamily="65" charset="-120"/>
              </a:rPr>
              <a:t>3.5</a:t>
            </a:r>
            <a:r>
              <a:rPr lang="zh-TW" altLang="en-US" sz="2800" dirty="0" smtClean="0">
                <a:solidFill>
                  <a:srgbClr val="3333CC"/>
                </a:solidFill>
                <a:latin typeface="標楷體" pitchFamily="65" charset="-120"/>
                <a:ea typeface="標楷體" pitchFamily="65" charset="-120"/>
              </a:rPr>
              <a:t>倍</a:t>
            </a:r>
            <a:r>
              <a:rPr lang="en-US" altLang="zh-TW" sz="2800" dirty="0" smtClean="0">
                <a:solidFill>
                  <a:srgbClr val="3333CC"/>
                </a:solidFill>
                <a:latin typeface="標楷體" pitchFamily="65" charset="-120"/>
                <a:ea typeface="標楷體" pitchFamily="65" charset="-120"/>
              </a:rPr>
              <a:t>(1.4%/0.4%)</a:t>
            </a:r>
            <a:r>
              <a:rPr lang="zh-TW" altLang="en-US" sz="2800" dirty="0" smtClean="0">
                <a:solidFill>
                  <a:srgbClr val="3333CC"/>
                </a:solidFill>
                <a:latin typeface="標楷體" pitchFamily="65" charset="-120"/>
                <a:ea typeface="標楷體" pitchFamily="65" charset="-120"/>
              </a:rPr>
              <a:t>，所使用的毒品以</a:t>
            </a:r>
            <a:r>
              <a:rPr lang="zh-TW" altLang="en-US" sz="2800" dirty="0" smtClean="0">
                <a:solidFill>
                  <a:srgbClr val="FF0000"/>
                </a:solidFill>
                <a:latin typeface="標楷體" pitchFamily="65" charset="-120"/>
                <a:ea typeface="標楷體" pitchFamily="65" charset="-120"/>
              </a:rPr>
              <a:t>安非他命</a:t>
            </a:r>
            <a:r>
              <a:rPr lang="zh-TW" altLang="en-US" sz="2800" dirty="0" smtClean="0">
                <a:solidFill>
                  <a:srgbClr val="3333CC"/>
                </a:solidFill>
                <a:latin typeface="標楷體" pitchFamily="65" charset="-120"/>
                <a:ea typeface="標楷體" pitchFamily="65" charset="-120"/>
              </a:rPr>
              <a:t>與</a:t>
            </a:r>
            <a:r>
              <a:rPr lang="zh-TW" altLang="en-US" sz="2800" dirty="0" smtClean="0">
                <a:solidFill>
                  <a:srgbClr val="FF0000"/>
                </a:solidFill>
                <a:latin typeface="標楷體" pitchFamily="65" charset="-120"/>
                <a:ea typeface="標楷體" pitchFamily="65" charset="-120"/>
              </a:rPr>
              <a:t>強力膠</a:t>
            </a:r>
            <a:r>
              <a:rPr lang="zh-TW" altLang="en-US" sz="2800" dirty="0" smtClean="0">
                <a:solidFill>
                  <a:srgbClr val="3333CC"/>
                </a:solidFill>
                <a:latin typeface="標楷體" pitchFamily="65" charset="-120"/>
                <a:ea typeface="標楷體" pitchFamily="65" charset="-120"/>
              </a:rPr>
              <a:t>為主，並隨年齡的增加用藥盛行率愈高。</a:t>
            </a:r>
            <a:endParaRPr lang="zh-TW" altLang="en-US" sz="2800" dirty="0">
              <a:solidFill>
                <a:srgbClr val="3333CC"/>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青少年</a:t>
            </a:r>
            <a:r>
              <a:rPr lang="zh-TW" altLang="en-US" sz="6000" dirty="0" smtClean="0">
                <a:solidFill>
                  <a:srgbClr val="FF0000"/>
                </a:solidFill>
                <a:latin typeface="華康布丁體" panose="040B0C09000000000000" pitchFamily="81" charset="-120"/>
                <a:ea typeface="華康布丁體" panose="040B0C09000000000000" pitchFamily="81" charset="-120"/>
              </a:rPr>
              <a:t>濫用的</a:t>
            </a:r>
            <a:r>
              <a:rPr lang="zh-TW" altLang="en-US" sz="6000" dirty="0">
                <a:solidFill>
                  <a:srgbClr val="FF0000"/>
                </a:solidFill>
                <a:latin typeface="華康布丁體" panose="040B0C09000000000000" pitchFamily="81" charset="-120"/>
                <a:ea typeface="華康布丁體" panose="040B0C09000000000000" pitchFamily="81" charset="-120"/>
              </a:rPr>
              <a:t>原因</a:t>
            </a:r>
          </a:p>
        </p:txBody>
      </p:sp>
      <p:sp>
        <p:nvSpPr>
          <p:cNvPr id="23555" name="Rectangle 3"/>
          <p:cNvSpPr>
            <a:spLocks noGrp="1" noChangeArrowheads="1"/>
          </p:cNvSpPr>
          <p:nvPr>
            <p:ph type="body" idx="1"/>
          </p:nvPr>
        </p:nvSpPr>
        <p:spPr>
          <a:xfrm>
            <a:off x="663702" y="1600200"/>
            <a:ext cx="8609778" cy="4781128"/>
          </a:xfrm>
        </p:spPr>
        <p:txBody>
          <a:bodyPr>
            <a:noAutofit/>
          </a:bodyPr>
          <a:lstStyle/>
          <a:p>
            <a:pPr marL="1790700" indent="-1790700">
              <a:buNone/>
            </a:pPr>
            <a:r>
              <a:rPr lang="zh-TW" altLang="en-US" sz="3200" dirty="0">
                <a:solidFill>
                  <a:srgbClr val="FF0000"/>
                </a:solidFill>
                <a:latin typeface="標楷體" pitchFamily="65" charset="-120"/>
                <a:ea typeface="標楷體" pitchFamily="65" charset="-120"/>
              </a:rPr>
              <a:t>個人因素</a:t>
            </a:r>
            <a:r>
              <a:rPr lang="en-US" altLang="zh-TW" sz="3200" dirty="0">
                <a:solidFill>
                  <a:srgbClr val="3333CC"/>
                </a:solidFill>
                <a:latin typeface="標楷體" pitchFamily="65" charset="-120"/>
                <a:ea typeface="標楷體" pitchFamily="65" charset="-120"/>
              </a:rPr>
              <a:t>:</a:t>
            </a:r>
            <a:r>
              <a:rPr lang="zh-TW" altLang="en-US" sz="3200" dirty="0">
                <a:solidFill>
                  <a:srgbClr val="3333CC"/>
                </a:solidFill>
                <a:latin typeface="標楷體" pitchFamily="65" charset="-120"/>
                <a:ea typeface="標楷體" pitchFamily="65" charset="-120"/>
              </a:rPr>
              <a:t>好奇</a:t>
            </a:r>
            <a:r>
              <a:rPr lang="en-US" altLang="zh-TW" sz="3200" dirty="0">
                <a:solidFill>
                  <a:srgbClr val="3333CC"/>
                </a:solidFill>
                <a:latin typeface="標楷體" pitchFamily="65" charset="-120"/>
                <a:ea typeface="標楷體" pitchFamily="65" charset="-120"/>
              </a:rPr>
              <a:t>(96%)</a:t>
            </a:r>
            <a:r>
              <a:rPr lang="zh-TW" altLang="en-US" sz="3200" dirty="0">
                <a:solidFill>
                  <a:srgbClr val="3333CC"/>
                </a:solidFill>
                <a:latin typeface="標楷體" pitchFamily="65" charset="-120"/>
                <a:ea typeface="標楷體" pitchFamily="65" charset="-120"/>
              </a:rPr>
              <a:t>、解決挫折</a:t>
            </a:r>
            <a:r>
              <a:rPr lang="en-US" altLang="zh-TW" sz="3200" dirty="0">
                <a:solidFill>
                  <a:srgbClr val="3333CC"/>
                </a:solidFill>
                <a:latin typeface="標楷體" pitchFamily="65" charset="-120"/>
                <a:ea typeface="標楷體" pitchFamily="65" charset="-120"/>
              </a:rPr>
              <a:t>(58%)</a:t>
            </a:r>
            <a:r>
              <a:rPr lang="zh-TW" altLang="en-US" sz="3200" dirty="0">
                <a:solidFill>
                  <a:srgbClr val="3333CC"/>
                </a:solidFill>
                <a:latin typeface="標楷體" pitchFamily="65" charset="-120"/>
                <a:ea typeface="標楷體" pitchFamily="65" charset="-120"/>
              </a:rPr>
              <a:t>、尋找刺激</a:t>
            </a:r>
            <a:r>
              <a:rPr lang="en-US" altLang="zh-TW" sz="3200" dirty="0">
                <a:solidFill>
                  <a:srgbClr val="3333CC"/>
                </a:solidFill>
                <a:latin typeface="標楷體" pitchFamily="65" charset="-120"/>
                <a:ea typeface="標楷體" pitchFamily="65" charset="-120"/>
              </a:rPr>
              <a:t>(25%)</a:t>
            </a:r>
            <a:r>
              <a:rPr lang="zh-TW" altLang="en-US" sz="3200" dirty="0">
                <a:solidFill>
                  <a:srgbClr val="3333CC"/>
                </a:solidFill>
                <a:latin typeface="標楷體" pitchFamily="65" charset="-120"/>
                <a:ea typeface="標楷體" pitchFamily="65" charset="-120"/>
              </a:rPr>
              <a:t>、反抗權威</a:t>
            </a:r>
            <a:r>
              <a:rPr lang="en-US" altLang="zh-TW" sz="3200" dirty="0">
                <a:solidFill>
                  <a:srgbClr val="3333CC"/>
                </a:solidFill>
                <a:latin typeface="標楷體" pitchFamily="65" charset="-120"/>
                <a:ea typeface="標楷體" pitchFamily="65" charset="-120"/>
              </a:rPr>
              <a:t>(21%)</a:t>
            </a:r>
            <a:r>
              <a:rPr lang="zh-TW" altLang="en-US" sz="3200" dirty="0">
                <a:solidFill>
                  <a:srgbClr val="3333CC"/>
                </a:solidFill>
                <a:latin typeface="標楷體" pitchFamily="65" charset="-120"/>
                <a:ea typeface="標楷體" pitchFamily="65" charset="-120"/>
              </a:rPr>
              <a:t>、被忽視</a:t>
            </a:r>
            <a:r>
              <a:rPr lang="en-US" altLang="zh-TW" sz="3200" dirty="0">
                <a:solidFill>
                  <a:srgbClr val="3333CC"/>
                </a:solidFill>
                <a:latin typeface="標楷體" pitchFamily="65" charset="-120"/>
                <a:ea typeface="標楷體" pitchFamily="65" charset="-120"/>
              </a:rPr>
              <a:t>(18%)</a:t>
            </a:r>
            <a:r>
              <a:rPr lang="zh-TW" altLang="en-US" sz="3200" dirty="0">
                <a:solidFill>
                  <a:srgbClr val="3333CC"/>
                </a:solidFill>
                <a:latin typeface="標楷體" pitchFamily="65" charset="-120"/>
                <a:ea typeface="標楷體" pitchFamily="65" charset="-120"/>
              </a:rPr>
              <a:t>。</a:t>
            </a:r>
          </a:p>
          <a:p>
            <a:pPr marL="1790700" indent="-1790700">
              <a:buNone/>
            </a:pPr>
            <a:r>
              <a:rPr lang="zh-TW" altLang="en-US" sz="3200" dirty="0">
                <a:solidFill>
                  <a:srgbClr val="FF0000"/>
                </a:solidFill>
                <a:latin typeface="標楷體" pitchFamily="65" charset="-120"/>
                <a:ea typeface="標楷體" pitchFamily="65" charset="-120"/>
              </a:rPr>
              <a:t>人格因素</a:t>
            </a:r>
            <a:r>
              <a:rPr lang="en-US" altLang="zh-TW" sz="3200" dirty="0">
                <a:solidFill>
                  <a:srgbClr val="3333CC"/>
                </a:solidFill>
                <a:latin typeface="標楷體" pitchFamily="65" charset="-120"/>
                <a:ea typeface="標楷體" pitchFamily="65" charset="-120"/>
              </a:rPr>
              <a:t>:</a:t>
            </a:r>
            <a:r>
              <a:rPr lang="zh-TW" altLang="en-US" sz="3200" dirty="0">
                <a:solidFill>
                  <a:srgbClr val="3333CC"/>
                </a:solidFill>
                <a:latin typeface="標楷體" pitchFamily="65" charset="-120"/>
                <a:ea typeface="標楷體" pitchFamily="65" charset="-120"/>
              </a:rPr>
              <a:t>情緒不穩、悲觀、無法忍受挫折、自我脆弱。 </a:t>
            </a:r>
          </a:p>
          <a:p>
            <a:pPr marL="1790700" indent="-1790700">
              <a:buNone/>
            </a:pPr>
            <a:r>
              <a:rPr lang="zh-TW" altLang="en-US" sz="3200" dirty="0">
                <a:solidFill>
                  <a:srgbClr val="FF0000"/>
                </a:solidFill>
                <a:latin typeface="標楷體" pitchFamily="65" charset="-120"/>
                <a:ea typeface="標楷體" pitchFamily="65" charset="-120"/>
              </a:rPr>
              <a:t>學校因素</a:t>
            </a:r>
            <a:r>
              <a:rPr lang="en-US" altLang="zh-TW" sz="3200" dirty="0">
                <a:solidFill>
                  <a:srgbClr val="3333CC"/>
                </a:solidFill>
                <a:latin typeface="標楷體" pitchFamily="65" charset="-120"/>
                <a:ea typeface="標楷體" pitchFamily="65" charset="-120"/>
              </a:rPr>
              <a:t>:</a:t>
            </a:r>
            <a:r>
              <a:rPr lang="zh-TW" altLang="en-US" sz="3200" dirty="0">
                <a:solidFill>
                  <a:srgbClr val="3333CC"/>
                </a:solidFill>
                <a:latin typeface="標楷體" pitchFamily="65" charset="-120"/>
                <a:ea typeface="標楷體" pitchFamily="65" charset="-120"/>
              </a:rPr>
              <a:t>課業壓力大適應不良、尋求同儕及朋友認同、反抗權威。 </a:t>
            </a:r>
          </a:p>
          <a:p>
            <a:pPr marL="1790700" indent="-1790700">
              <a:buNone/>
            </a:pPr>
            <a:r>
              <a:rPr lang="zh-TW" altLang="en-US" sz="3200" dirty="0">
                <a:solidFill>
                  <a:srgbClr val="FF0000"/>
                </a:solidFill>
                <a:latin typeface="標楷體" pitchFamily="65" charset="-120"/>
                <a:ea typeface="標楷體" pitchFamily="65" charset="-120"/>
              </a:rPr>
              <a:t>家庭因素</a:t>
            </a:r>
            <a:r>
              <a:rPr lang="en-US" altLang="zh-TW" sz="3200" dirty="0">
                <a:solidFill>
                  <a:srgbClr val="3333CC"/>
                </a:solidFill>
                <a:latin typeface="標楷體" pitchFamily="65" charset="-120"/>
                <a:ea typeface="標楷體" pitchFamily="65" charset="-120"/>
              </a:rPr>
              <a:t>:</a:t>
            </a:r>
            <a:r>
              <a:rPr lang="zh-TW" altLang="en-US" sz="3200" dirty="0">
                <a:solidFill>
                  <a:srgbClr val="3333CC"/>
                </a:solidFill>
                <a:latin typeface="標楷體" pitchFamily="65" charset="-120"/>
                <a:ea typeface="標楷體" pitchFamily="65" charset="-120"/>
              </a:rPr>
              <a:t>破碎家庭、單親家庭、父母不合及管教不當、父母是酒癮或藥物濫用者。</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濫用物質的</a:t>
            </a:r>
            <a:r>
              <a:rPr lang="zh-TW" altLang="en-US" sz="6000" dirty="0" smtClean="0">
                <a:solidFill>
                  <a:srgbClr val="FF0000"/>
                </a:solidFill>
                <a:latin typeface="華康布丁體" panose="040B0C09000000000000" pitchFamily="81" charset="-120"/>
                <a:ea typeface="華康布丁體" panose="040B0C09000000000000" pitchFamily="81" charset="-120"/>
              </a:rPr>
              <a:t>分類</a:t>
            </a:r>
            <a:r>
              <a:rPr lang="en-US" altLang="zh-TW" sz="6000" dirty="0" smtClean="0">
                <a:solidFill>
                  <a:srgbClr val="FF0000"/>
                </a:solidFill>
                <a:latin typeface="華康布丁體" panose="040B0C09000000000000" pitchFamily="81" charset="-120"/>
                <a:ea typeface="華康布丁體" panose="040B0C09000000000000" pitchFamily="81" charset="-120"/>
              </a:rPr>
              <a:t>(1)</a:t>
            </a:r>
            <a:endParaRPr lang="zh-TW" altLang="en-US" sz="6000" dirty="0">
              <a:solidFill>
                <a:srgbClr val="FF0000"/>
              </a:solidFill>
              <a:latin typeface="華康布丁體" panose="040B0C09000000000000" pitchFamily="81" charset="-120"/>
              <a:ea typeface="華康布丁體" panose="040B0C09000000000000" pitchFamily="81" charset="-120"/>
            </a:endParaRPr>
          </a:p>
        </p:txBody>
      </p:sp>
      <p:sp>
        <p:nvSpPr>
          <p:cNvPr id="20483" name="Rectangle 3"/>
          <p:cNvSpPr>
            <a:spLocks noGrp="1" noChangeArrowheads="1"/>
          </p:cNvSpPr>
          <p:nvPr>
            <p:ph type="body" idx="1"/>
          </p:nvPr>
        </p:nvSpPr>
        <p:spPr>
          <a:xfrm>
            <a:off x="632520" y="1600200"/>
            <a:ext cx="8712968" cy="5141168"/>
          </a:xfrm>
        </p:spPr>
        <p:txBody>
          <a:bodyPr>
            <a:noAutofit/>
          </a:bodyPr>
          <a:lstStyle/>
          <a:p>
            <a:pPr algn="just">
              <a:buNone/>
            </a:pPr>
            <a:r>
              <a:rPr lang="zh-TW" altLang="en-US" sz="3200" dirty="0">
                <a:solidFill>
                  <a:srgbClr val="3333CC"/>
                </a:solidFill>
                <a:latin typeface="標楷體" pitchFamily="65" charset="-120"/>
                <a:ea typeface="標楷體" pitchFamily="65" charset="-120"/>
              </a:rPr>
              <a:t>法務部對可導致濫用依賴物質的分類</a:t>
            </a:r>
            <a:r>
              <a:rPr lang="en-US" altLang="zh-TW" sz="3200" dirty="0">
                <a:solidFill>
                  <a:srgbClr val="3333CC"/>
                </a:solidFill>
                <a:latin typeface="標楷體" pitchFamily="65" charset="-120"/>
                <a:ea typeface="標楷體" pitchFamily="65" charset="-120"/>
              </a:rPr>
              <a:t>:</a:t>
            </a:r>
          </a:p>
          <a:p>
            <a:pPr algn="just">
              <a:buNone/>
            </a:pPr>
            <a:r>
              <a:rPr lang="en-US" altLang="zh-TW" sz="3200" dirty="0">
                <a:solidFill>
                  <a:srgbClr val="3333CC"/>
                </a:solidFill>
                <a:latin typeface="標楷體" pitchFamily="65" charset="-120"/>
                <a:ea typeface="標楷體" pitchFamily="65" charset="-120"/>
              </a:rPr>
              <a:t>1.</a:t>
            </a:r>
            <a:r>
              <a:rPr lang="zh-TW" altLang="en-US" sz="3200" dirty="0">
                <a:solidFill>
                  <a:srgbClr val="FF0000"/>
                </a:solidFill>
                <a:latin typeface="標楷體" pitchFamily="65" charset="-120"/>
                <a:ea typeface="標楷體" pitchFamily="65" charset="-120"/>
              </a:rPr>
              <a:t>麻醉止痛劑（麻醉劑）</a:t>
            </a:r>
            <a:r>
              <a:rPr lang="zh-TW" altLang="en-US" sz="3200" dirty="0" smtClean="0">
                <a:solidFill>
                  <a:srgbClr val="3333CC"/>
                </a:solidFill>
                <a:latin typeface="標楷體" pitchFamily="65" charset="-120"/>
                <a:ea typeface="標楷體" pitchFamily="65" charset="-120"/>
              </a:rPr>
              <a:t>：罌粟</a:t>
            </a:r>
            <a:r>
              <a:rPr lang="zh-TW" altLang="en-US" sz="3200" dirty="0">
                <a:solidFill>
                  <a:srgbClr val="3333CC"/>
                </a:solidFill>
                <a:latin typeface="標楷體" pitchFamily="65" charset="-120"/>
                <a:ea typeface="標楷體" pitchFamily="65" charset="-120"/>
              </a:rPr>
              <a:t>、生鴉片、熟鴉片、福壽膏、嗎啡、海洛英、速賜康（潘他唑新、孫悟空）、可待因、配西汀、美砂</a:t>
            </a:r>
            <a:r>
              <a:rPr lang="zh-TW" altLang="en-US" sz="3200" dirty="0" smtClean="0">
                <a:solidFill>
                  <a:srgbClr val="3333CC"/>
                </a:solidFill>
                <a:latin typeface="標楷體" pitchFamily="65" charset="-120"/>
                <a:ea typeface="標楷體" pitchFamily="65" charset="-120"/>
              </a:rPr>
              <a:t>酮等</a:t>
            </a:r>
            <a:r>
              <a:rPr lang="zh-TW" altLang="en-US" sz="3200" dirty="0">
                <a:solidFill>
                  <a:srgbClr val="3333CC"/>
                </a:solidFill>
                <a:latin typeface="標楷體" pitchFamily="65" charset="-120"/>
                <a:ea typeface="標楷體" pitchFamily="65" charset="-120"/>
              </a:rPr>
              <a:t>。</a:t>
            </a:r>
          </a:p>
          <a:p>
            <a:pPr algn="just">
              <a:buNone/>
            </a:pPr>
            <a:r>
              <a:rPr lang="en-US" altLang="zh-TW" sz="3200" dirty="0">
                <a:solidFill>
                  <a:srgbClr val="3333CC"/>
                </a:solidFill>
                <a:latin typeface="標楷體" pitchFamily="65" charset="-120"/>
                <a:ea typeface="標楷體" pitchFamily="65" charset="-120"/>
              </a:rPr>
              <a:t>2.</a:t>
            </a:r>
            <a:r>
              <a:rPr lang="zh-TW" altLang="en-US" sz="3200" dirty="0">
                <a:solidFill>
                  <a:srgbClr val="FF0000"/>
                </a:solidFill>
                <a:latin typeface="標楷體" pitchFamily="65" charset="-120"/>
                <a:ea typeface="標楷體" pitchFamily="65" charset="-120"/>
              </a:rPr>
              <a:t>中樞神經抑制劑（抑制劑</a:t>
            </a:r>
            <a:r>
              <a:rPr lang="en-US" altLang="zh-TW" sz="3200" dirty="0" smtClean="0">
                <a:solidFill>
                  <a:srgbClr val="FF0000"/>
                </a:solidFill>
                <a:latin typeface="標楷體" pitchFamily="65" charset="-120"/>
                <a:ea typeface="標楷體" pitchFamily="65" charset="-120"/>
              </a:rPr>
              <a:t>)</a:t>
            </a:r>
            <a:r>
              <a:rPr lang="zh-TW" altLang="en-US" sz="3200" dirty="0" smtClean="0">
                <a:solidFill>
                  <a:srgbClr val="3333CC"/>
                </a:solidFill>
                <a:latin typeface="標楷體" pitchFamily="65" charset="-120"/>
                <a:ea typeface="標楷體" pitchFamily="65" charset="-120"/>
              </a:rPr>
              <a:t>：酒精</a:t>
            </a:r>
            <a:r>
              <a:rPr lang="zh-TW" altLang="en-US" sz="3200" dirty="0">
                <a:solidFill>
                  <a:srgbClr val="3333CC"/>
                </a:solidFill>
                <a:latin typeface="標楷體" pitchFamily="65" charset="-120"/>
                <a:ea typeface="標楷體" pitchFamily="65" charset="-120"/>
              </a:rPr>
              <a:t>（乙醇</a:t>
            </a:r>
            <a:r>
              <a:rPr lang="zh-TW" altLang="en-US" sz="3200" dirty="0" smtClean="0">
                <a:solidFill>
                  <a:srgbClr val="3333CC"/>
                </a:solidFill>
                <a:latin typeface="標楷體" pitchFamily="65" charset="-120"/>
                <a:ea typeface="標楷體" pitchFamily="65" charset="-120"/>
              </a:rPr>
              <a:t>）、抗</a:t>
            </a:r>
            <a:r>
              <a:rPr lang="zh-TW" altLang="en-US" sz="3200" dirty="0">
                <a:solidFill>
                  <a:srgbClr val="3333CC"/>
                </a:solidFill>
                <a:latin typeface="標楷體" pitchFamily="65" charset="-120"/>
                <a:ea typeface="標楷體" pitchFamily="65" charset="-120"/>
              </a:rPr>
              <a:t>焦慮劑：苯二氮平類</a:t>
            </a:r>
            <a:r>
              <a:rPr lang="zh-TW" altLang="en-US" sz="3200" dirty="0" smtClean="0">
                <a:solidFill>
                  <a:srgbClr val="3333CC"/>
                </a:solidFill>
                <a:latin typeface="標楷體" pitchFamily="65" charset="-120"/>
                <a:ea typeface="標楷體" pitchFamily="65" charset="-120"/>
              </a:rPr>
              <a:t>藥物，如</a:t>
            </a:r>
            <a:r>
              <a:rPr lang="zh-TW" altLang="en-US" sz="3200" dirty="0">
                <a:solidFill>
                  <a:srgbClr val="3333CC"/>
                </a:solidFill>
                <a:latin typeface="標楷體" pitchFamily="65" charset="-120"/>
                <a:ea typeface="標楷體" pitchFamily="65" charset="-120"/>
              </a:rPr>
              <a:t>小白板、</a:t>
            </a:r>
            <a:r>
              <a:rPr lang="en-US" altLang="zh-TW" sz="3200" dirty="0">
                <a:solidFill>
                  <a:srgbClr val="3333CC"/>
                </a:solidFill>
                <a:latin typeface="標楷體" pitchFamily="65" charset="-120"/>
                <a:ea typeface="標楷體" pitchFamily="65" charset="-120"/>
              </a:rPr>
              <a:t>FM2</a:t>
            </a:r>
            <a:r>
              <a:rPr lang="zh-TW" altLang="en-US" sz="3200" dirty="0">
                <a:solidFill>
                  <a:srgbClr val="3333CC"/>
                </a:solidFill>
                <a:latin typeface="標楷體" pitchFamily="65" charset="-120"/>
                <a:ea typeface="標楷體" pitchFamily="65" charset="-120"/>
              </a:rPr>
              <a:t>、</a:t>
            </a:r>
            <a:r>
              <a:rPr lang="en-US" altLang="zh-TW" sz="3200" dirty="0">
                <a:solidFill>
                  <a:srgbClr val="3333CC"/>
                </a:solidFill>
                <a:latin typeface="標楷體" pitchFamily="65" charset="-120"/>
                <a:ea typeface="標楷體" pitchFamily="65" charset="-120"/>
              </a:rPr>
              <a:t>M2</a:t>
            </a:r>
            <a:r>
              <a:rPr lang="zh-TW" altLang="en-US" sz="3200" dirty="0">
                <a:solidFill>
                  <a:srgbClr val="3333CC"/>
                </a:solidFill>
                <a:latin typeface="標楷體" pitchFamily="65" charset="-120"/>
                <a:ea typeface="標楷體" pitchFamily="65" charset="-120"/>
              </a:rPr>
              <a:t>、</a:t>
            </a:r>
            <a:r>
              <a:rPr lang="en-US" altLang="zh-TW" sz="3200" dirty="0">
                <a:solidFill>
                  <a:srgbClr val="3333CC"/>
                </a:solidFill>
                <a:latin typeface="標楷體" pitchFamily="65" charset="-120"/>
                <a:ea typeface="標楷體" pitchFamily="65" charset="-120"/>
              </a:rPr>
              <a:t>F2</a:t>
            </a:r>
            <a:r>
              <a:rPr lang="zh-TW" altLang="en-US" sz="3200" dirty="0">
                <a:solidFill>
                  <a:srgbClr val="3333CC"/>
                </a:solidFill>
                <a:latin typeface="標楷體" pitchFamily="65" charset="-120"/>
                <a:ea typeface="標楷體" pitchFamily="65" charset="-120"/>
              </a:rPr>
              <a:t>、藍色小精靈（蝴蝶片</a:t>
            </a:r>
            <a:r>
              <a:rPr lang="zh-TW" altLang="en-US" sz="3200" dirty="0" smtClean="0">
                <a:solidFill>
                  <a:srgbClr val="3333CC"/>
                </a:solidFill>
                <a:latin typeface="標楷體" pitchFamily="65" charset="-120"/>
                <a:ea typeface="標楷體" pitchFamily="65" charset="-120"/>
              </a:rPr>
              <a:t>）、巴比妥</a:t>
            </a:r>
            <a:r>
              <a:rPr lang="zh-TW" altLang="en-US" sz="3200" dirty="0">
                <a:solidFill>
                  <a:srgbClr val="3333CC"/>
                </a:solidFill>
                <a:latin typeface="標楷體" pitchFamily="65" charset="-120"/>
                <a:ea typeface="標楷體" pitchFamily="65" charset="-120"/>
              </a:rPr>
              <a:t>鹽：如紅中、青發</a:t>
            </a:r>
            <a:r>
              <a:rPr lang="zh-TW" altLang="en-US" sz="3200" dirty="0" smtClean="0">
                <a:solidFill>
                  <a:srgbClr val="3333CC"/>
                </a:solidFill>
                <a:latin typeface="標楷體" pitchFamily="65" charset="-120"/>
                <a:ea typeface="標楷體" pitchFamily="65" charset="-120"/>
              </a:rPr>
              <a:t>。非</a:t>
            </a:r>
            <a:r>
              <a:rPr lang="zh-TW" altLang="en-US" sz="3200" dirty="0">
                <a:solidFill>
                  <a:srgbClr val="3333CC"/>
                </a:solidFill>
                <a:latin typeface="標楷體" pitchFamily="65" charset="-120"/>
                <a:ea typeface="標楷體" pitchFamily="65" charset="-120"/>
              </a:rPr>
              <a:t>巴比妥鹽鎮靜安眠劑：白板。</a:t>
            </a:r>
            <a:r>
              <a:rPr lang="zh-TW" altLang="en-US" sz="3200" dirty="0">
                <a:solidFill>
                  <a:srgbClr val="002060"/>
                </a:solidFill>
                <a:latin typeface="標楷體" pitchFamily="65" charset="-120"/>
                <a:ea typeface="標楷體" pitchFamily="65" charset="-120"/>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布丁體" panose="040B0C09000000000000" pitchFamily="81" charset="-120"/>
                <a:ea typeface="華康布丁體" panose="040B0C09000000000000" pitchFamily="81" charset="-120"/>
              </a:rPr>
              <a:t>濫用物質的</a:t>
            </a:r>
            <a:r>
              <a:rPr lang="zh-TW" altLang="en-US" sz="6000" dirty="0" smtClean="0">
                <a:solidFill>
                  <a:srgbClr val="FF0000"/>
                </a:solidFill>
                <a:latin typeface="華康布丁體" panose="040B0C09000000000000" pitchFamily="81" charset="-120"/>
                <a:ea typeface="華康布丁體" panose="040B0C09000000000000" pitchFamily="81" charset="-120"/>
              </a:rPr>
              <a:t>分類</a:t>
            </a:r>
            <a:r>
              <a:rPr lang="en-US" altLang="zh-TW" sz="6000" dirty="0" smtClean="0">
                <a:solidFill>
                  <a:srgbClr val="FF0000"/>
                </a:solidFill>
                <a:latin typeface="華康布丁體" panose="040B0C09000000000000" pitchFamily="81" charset="-120"/>
                <a:ea typeface="華康布丁體" panose="040B0C09000000000000" pitchFamily="81" charset="-120"/>
              </a:rPr>
              <a:t>(2)</a:t>
            </a:r>
            <a:endParaRPr lang="zh-TW" altLang="en-US" sz="6000" dirty="0">
              <a:solidFill>
                <a:srgbClr val="FF0000"/>
              </a:solidFill>
              <a:latin typeface="華康布丁體" panose="040B0C09000000000000" pitchFamily="81" charset="-120"/>
              <a:ea typeface="華康布丁體" panose="040B0C09000000000000" pitchFamily="81" charset="-120"/>
            </a:endParaRPr>
          </a:p>
        </p:txBody>
      </p:sp>
      <p:sp>
        <p:nvSpPr>
          <p:cNvPr id="20483" name="Rectangle 3"/>
          <p:cNvSpPr>
            <a:spLocks noGrp="1" noChangeArrowheads="1"/>
          </p:cNvSpPr>
          <p:nvPr>
            <p:ph type="body" idx="1"/>
          </p:nvPr>
        </p:nvSpPr>
        <p:spPr>
          <a:xfrm>
            <a:off x="632520" y="1600200"/>
            <a:ext cx="8712968" cy="5141168"/>
          </a:xfrm>
        </p:spPr>
        <p:txBody>
          <a:bodyPr>
            <a:noAutofit/>
          </a:bodyPr>
          <a:lstStyle/>
          <a:p>
            <a:pPr marL="447675" indent="-447675" algn="just">
              <a:buNone/>
            </a:pPr>
            <a:r>
              <a:rPr lang="en-US" altLang="zh-TW" sz="3200" dirty="0">
                <a:solidFill>
                  <a:srgbClr val="3333CC"/>
                </a:solidFill>
                <a:latin typeface="標楷體" pitchFamily="65" charset="-120"/>
                <a:ea typeface="標楷體" pitchFamily="65" charset="-120"/>
              </a:rPr>
              <a:t>3.</a:t>
            </a:r>
            <a:r>
              <a:rPr lang="zh-TW" altLang="en-US" sz="3200" dirty="0">
                <a:solidFill>
                  <a:srgbClr val="FF0000"/>
                </a:solidFill>
                <a:latin typeface="標楷體" pitchFamily="65" charset="-120"/>
                <a:ea typeface="標楷體" pitchFamily="65" charset="-120"/>
              </a:rPr>
              <a:t>中樞神經興奮劑</a:t>
            </a:r>
            <a:r>
              <a:rPr lang="zh-TW" altLang="en-US" sz="3200" dirty="0">
                <a:solidFill>
                  <a:srgbClr val="3333CC"/>
                </a:solidFill>
                <a:latin typeface="標楷體" pitchFamily="65" charset="-120"/>
                <a:ea typeface="標楷體" pitchFamily="65" charset="-120"/>
              </a:rPr>
              <a:t>（興奮劑）：尼古丁、咖啡因、安非他命類藥物、古柯鹼、檳榔</a:t>
            </a:r>
            <a:r>
              <a:rPr lang="zh-TW" altLang="en-US" sz="3200" dirty="0" smtClean="0">
                <a:solidFill>
                  <a:srgbClr val="3333CC"/>
                </a:solidFill>
                <a:latin typeface="標楷體" pitchFamily="65" charset="-120"/>
                <a:ea typeface="標楷體" pitchFamily="65" charset="-120"/>
              </a:rPr>
              <a:t>。</a:t>
            </a:r>
            <a:endParaRPr lang="en-US" altLang="zh-TW" sz="3200" dirty="0" smtClean="0">
              <a:solidFill>
                <a:srgbClr val="3333CC"/>
              </a:solidFill>
              <a:latin typeface="標楷體" pitchFamily="65" charset="-120"/>
              <a:ea typeface="標楷體" pitchFamily="65" charset="-120"/>
            </a:endParaRPr>
          </a:p>
          <a:p>
            <a:pPr marL="447675" indent="-447675" algn="just">
              <a:buNone/>
            </a:pPr>
            <a:r>
              <a:rPr lang="en-US" altLang="zh-TW" sz="3200" dirty="0" smtClean="0">
                <a:solidFill>
                  <a:srgbClr val="3333CC"/>
                </a:solidFill>
                <a:latin typeface="標楷體" pitchFamily="65" charset="-120"/>
                <a:ea typeface="標楷體" pitchFamily="65" charset="-120"/>
              </a:rPr>
              <a:t>4</a:t>
            </a:r>
            <a:r>
              <a:rPr lang="en-US" altLang="zh-TW" sz="3200" dirty="0">
                <a:solidFill>
                  <a:srgbClr val="3333CC"/>
                </a:solidFill>
                <a:latin typeface="標楷體" pitchFamily="65" charset="-120"/>
                <a:ea typeface="標楷體" pitchFamily="65" charset="-120"/>
              </a:rPr>
              <a:t>.</a:t>
            </a:r>
            <a:r>
              <a:rPr lang="zh-TW" altLang="en-US" sz="3200" dirty="0">
                <a:solidFill>
                  <a:srgbClr val="FF0000"/>
                </a:solidFill>
                <a:latin typeface="標楷體" pitchFamily="65" charset="-120"/>
                <a:ea typeface="標楷體" pitchFamily="65" charset="-120"/>
              </a:rPr>
              <a:t>幻覺誘發劑（幻覺劑）</a:t>
            </a:r>
            <a:r>
              <a:rPr lang="zh-TW" altLang="en-US" sz="3200" dirty="0">
                <a:solidFill>
                  <a:srgbClr val="3333CC"/>
                </a:solidFill>
                <a:latin typeface="標楷體" pitchFamily="65" charset="-120"/>
                <a:ea typeface="標楷體" pitchFamily="65" charset="-120"/>
              </a:rPr>
              <a:t>：大麻、揮發性有機溶劑：強力膠、修正液、油漆剝落 劑、化妝品、</a:t>
            </a:r>
            <a:r>
              <a:rPr lang="zh-TW" altLang="en-US" sz="3200" dirty="0" smtClean="0">
                <a:solidFill>
                  <a:srgbClr val="3333CC"/>
                </a:solidFill>
                <a:latin typeface="標楷體" pitchFamily="65" charset="-120"/>
                <a:ea typeface="標楷體" pitchFamily="65" charset="-120"/>
              </a:rPr>
              <a:t>指甲油等</a:t>
            </a:r>
            <a:r>
              <a:rPr lang="zh-TW" altLang="en-US" sz="3200" dirty="0">
                <a:solidFill>
                  <a:srgbClr val="3333CC"/>
                </a:solidFill>
                <a:latin typeface="標楷體" pitchFamily="65" charset="-120"/>
                <a:ea typeface="標楷體" pitchFamily="65" charset="-120"/>
              </a:rPr>
              <a:t>。天使塵（</a:t>
            </a:r>
            <a:r>
              <a:rPr lang="en-US" altLang="zh-TW" sz="3200" dirty="0">
                <a:solidFill>
                  <a:srgbClr val="3333CC"/>
                </a:solidFill>
                <a:latin typeface="標楷體" pitchFamily="65" charset="-120"/>
                <a:ea typeface="標楷體" pitchFamily="65" charset="-120"/>
              </a:rPr>
              <a:t>PCP</a:t>
            </a:r>
            <a:r>
              <a:rPr lang="zh-TW" altLang="en-US" sz="3200" dirty="0">
                <a:solidFill>
                  <a:srgbClr val="3333CC"/>
                </a:solidFill>
                <a:latin typeface="標楷體" pitchFamily="65" charset="-120"/>
                <a:ea typeface="標楷體" pitchFamily="65" charset="-120"/>
              </a:rPr>
              <a:t>）、 麥角菌生物鹼（</a:t>
            </a:r>
            <a:r>
              <a:rPr lang="en-US" altLang="zh-TW" sz="3200" dirty="0">
                <a:solidFill>
                  <a:srgbClr val="3333CC"/>
                </a:solidFill>
                <a:latin typeface="標楷體" pitchFamily="65" charset="-120"/>
                <a:ea typeface="標楷體" pitchFamily="65" charset="-120"/>
              </a:rPr>
              <a:t>LSD</a:t>
            </a:r>
            <a:r>
              <a:rPr lang="zh-TW" altLang="en-US" sz="3200" dirty="0">
                <a:solidFill>
                  <a:srgbClr val="3333CC"/>
                </a:solidFill>
                <a:latin typeface="標楷體" pitchFamily="65" charset="-120"/>
                <a:ea typeface="標楷體" pitchFamily="65" charset="-120"/>
              </a:rPr>
              <a:t>）。快樂丸（</a:t>
            </a:r>
            <a:r>
              <a:rPr lang="en-US" altLang="zh-TW" sz="3200" dirty="0">
                <a:solidFill>
                  <a:srgbClr val="3333CC"/>
                </a:solidFill>
                <a:latin typeface="標楷體" pitchFamily="65" charset="-120"/>
                <a:ea typeface="標楷體" pitchFamily="65" charset="-120"/>
              </a:rPr>
              <a:t>MDMA</a:t>
            </a:r>
            <a:r>
              <a:rPr lang="zh-TW" altLang="en-US" sz="3200" dirty="0">
                <a:solidFill>
                  <a:srgbClr val="3333CC"/>
                </a:solidFill>
                <a:latin typeface="標楷體" pitchFamily="65" charset="-120"/>
                <a:ea typeface="標楷體" pitchFamily="65" charset="-120"/>
              </a:rPr>
              <a:t>）、搖頭丸、設計家藥物、亞當。</a:t>
            </a:r>
            <a:r>
              <a:rPr lang="en-US" altLang="zh-TW" sz="3200" dirty="0">
                <a:solidFill>
                  <a:srgbClr val="3333CC"/>
                </a:solidFill>
                <a:latin typeface="標楷體" pitchFamily="65" charset="-120"/>
                <a:ea typeface="標楷體" pitchFamily="65" charset="-120"/>
              </a:rPr>
              <a:t>MDA</a:t>
            </a:r>
            <a:r>
              <a:rPr lang="zh-TW" altLang="en-US" sz="3200" dirty="0">
                <a:solidFill>
                  <a:srgbClr val="3333CC"/>
                </a:solidFill>
                <a:latin typeface="標楷體" pitchFamily="65" charset="-120"/>
                <a:ea typeface="標楷體" pitchFamily="65" charset="-120"/>
              </a:rPr>
              <a:t>。</a:t>
            </a:r>
            <a:r>
              <a:rPr lang="en-US" altLang="zh-TW" sz="3200" dirty="0">
                <a:solidFill>
                  <a:srgbClr val="3333CC"/>
                </a:solidFill>
                <a:latin typeface="標楷體" pitchFamily="65" charset="-120"/>
                <a:ea typeface="標楷體" pitchFamily="65" charset="-120"/>
              </a:rPr>
              <a:t>MDE</a:t>
            </a:r>
            <a:r>
              <a:rPr lang="zh-TW" altLang="en-US" sz="3200" dirty="0">
                <a:solidFill>
                  <a:srgbClr val="3333CC"/>
                </a:solidFill>
                <a:latin typeface="標楷體" pitchFamily="65" charset="-120"/>
                <a:ea typeface="標楷體" pitchFamily="65" charset="-120"/>
              </a:rPr>
              <a:t>。</a:t>
            </a:r>
            <a:r>
              <a:rPr lang="zh-TW" altLang="en-US" sz="3200" dirty="0" smtClean="0">
                <a:solidFill>
                  <a:srgbClr val="3333CC"/>
                </a:solidFill>
                <a:latin typeface="標楷體" pitchFamily="65" charset="-120"/>
                <a:ea typeface="標楷體" pitchFamily="65" charset="-120"/>
              </a:rPr>
              <a:t>其他如</a:t>
            </a:r>
            <a:r>
              <a:rPr lang="zh-TW" altLang="en-US" sz="3200" dirty="0">
                <a:solidFill>
                  <a:srgbClr val="3333CC"/>
                </a:solidFill>
                <a:latin typeface="標楷體" pitchFamily="65" charset="-120"/>
                <a:ea typeface="標楷體" pitchFamily="65" charset="-120"/>
              </a:rPr>
              <a:t>液態快樂丸（</a:t>
            </a:r>
            <a:r>
              <a:rPr lang="en-US" altLang="zh-TW" sz="3200" dirty="0">
                <a:solidFill>
                  <a:srgbClr val="3333CC"/>
                </a:solidFill>
                <a:latin typeface="標楷體" pitchFamily="65" charset="-120"/>
                <a:ea typeface="標楷體" pitchFamily="65" charset="-120"/>
              </a:rPr>
              <a:t>GHB</a:t>
            </a:r>
            <a:r>
              <a:rPr lang="zh-TW" altLang="en-US" sz="3200" dirty="0">
                <a:solidFill>
                  <a:srgbClr val="3333CC"/>
                </a:solidFill>
                <a:latin typeface="標楷體" pitchFamily="65" charset="-120"/>
                <a:ea typeface="標楷體" pitchFamily="65" charset="-120"/>
              </a:rPr>
              <a:t>）。</a:t>
            </a:r>
          </a:p>
        </p:txBody>
      </p:sp>
    </p:spTree>
    <p:extLst>
      <p:ext uri="{BB962C8B-B14F-4D97-AF65-F5344CB8AC3E}">
        <p14:creationId xmlns:p14="http://schemas.microsoft.com/office/powerpoint/2010/main" val="508057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820" name="Group 228"/>
          <p:cNvGraphicFramePr>
            <a:graphicFrameLocks noGrp="1"/>
          </p:cNvGraphicFramePr>
          <p:nvPr>
            <p:ph idx="1"/>
          </p:nvPr>
        </p:nvGraphicFramePr>
        <p:xfrm>
          <a:off x="188201" y="72279"/>
          <a:ext cx="9517327" cy="6669089"/>
        </p:xfrm>
        <a:graphic>
          <a:graphicData uri="http://schemas.openxmlformats.org/drawingml/2006/table">
            <a:tbl>
              <a:tblPr/>
              <a:tblGrid>
                <a:gridCol w="1405070">
                  <a:extLst>
                    <a:ext uri="{9D8B030D-6E8A-4147-A177-3AD203B41FA5}">
                      <a16:colId xmlns:a16="http://schemas.microsoft.com/office/drawing/2014/main" val="20000"/>
                    </a:ext>
                  </a:extLst>
                </a:gridCol>
                <a:gridCol w="1988079">
                  <a:extLst>
                    <a:ext uri="{9D8B030D-6E8A-4147-A177-3AD203B41FA5}">
                      <a16:colId xmlns:a16="http://schemas.microsoft.com/office/drawing/2014/main" val="20001"/>
                    </a:ext>
                  </a:extLst>
                </a:gridCol>
                <a:gridCol w="197776">
                  <a:extLst>
                    <a:ext uri="{9D8B030D-6E8A-4147-A177-3AD203B41FA5}">
                      <a16:colId xmlns:a16="http://schemas.microsoft.com/office/drawing/2014/main" val="20002"/>
                    </a:ext>
                  </a:extLst>
                </a:gridCol>
                <a:gridCol w="2063750">
                  <a:extLst>
                    <a:ext uri="{9D8B030D-6E8A-4147-A177-3AD203B41FA5}">
                      <a16:colId xmlns:a16="http://schemas.microsoft.com/office/drawing/2014/main" val="20003"/>
                    </a:ext>
                  </a:extLst>
                </a:gridCol>
                <a:gridCol w="1976041">
                  <a:extLst>
                    <a:ext uri="{9D8B030D-6E8A-4147-A177-3AD203B41FA5}">
                      <a16:colId xmlns:a16="http://schemas.microsoft.com/office/drawing/2014/main" val="20004"/>
                    </a:ext>
                  </a:extLst>
                </a:gridCol>
                <a:gridCol w="197776">
                  <a:extLst>
                    <a:ext uri="{9D8B030D-6E8A-4147-A177-3AD203B41FA5}">
                      <a16:colId xmlns:a16="http://schemas.microsoft.com/office/drawing/2014/main" val="20005"/>
                    </a:ext>
                  </a:extLst>
                </a:gridCol>
                <a:gridCol w="1688835">
                  <a:extLst>
                    <a:ext uri="{9D8B030D-6E8A-4147-A177-3AD203B41FA5}">
                      <a16:colId xmlns:a16="http://schemas.microsoft.com/office/drawing/2014/main" val="20006"/>
                    </a:ext>
                  </a:extLst>
                </a:gridCol>
              </a:tblGrid>
              <a:tr h="420688">
                <a:tc gridSpan="7">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dirty="0" smtClean="0">
                          <a:ln>
                            <a:noFill/>
                          </a:ln>
                          <a:solidFill>
                            <a:srgbClr val="C00000"/>
                          </a:solidFill>
                          <a:effectLst/>
                          <a:latin typeface="Arial" pitchFamily="34" charset="0"/>
                          <a:ea typeface="新細明體" pitchFamily="18" charset="-120"/>
                        </a:rPr>
                        <a:t>違反「毒品危害防制條例」相關罰則一覽表</a:t>
                      </a:r>
                      <a:endParaRPr kumimoji="1" lang="zh-TW" altLang="en-US" sz="1800" b="0" i="0" u="none" strike="noStrike" cap="none" normalizeH="0" baseline="0" dirty="0" smtClean="0">
                        <a:ln>
                          <a:noFill/>
                        </a:ln>
                        <a:solidFill>
                          <a:srgbClr val="C00000"/>
                        </a:solidFill>
                        <a:effectLst/>
                        <a:latin typeface="Arial" pitchFamily="34" charset="0"/>
                        <a:ea typeface="新細明體" pitchFamily="18" charset="-120"/>
                      </a:endParaRPr>
                    </a:p>
                  </a:txBody>
                  <a:tcPr marL="99060" marR="99060" anchor="ctr" horzOverflow="overflow">
                    <a:lnL cap="flat">
                      <a:noFill/>
                    </a:lnL>
                    <a:lnR cap="flat">
                      <a:noFill/>
                    </a:lnR>
                    <a:lnT cap="flat">
                      <a:noFill/>
                    </a:lnT>
                    <a:lnB>
                      <a:noFill/>
                    </a:lnB>
                    <a:lnTlToBr>
                      <a:noFill/>
                    </a:lnTlToBr>
                    <a:lnBlToTr>
                      <a:noFill/>
                    </a:lnBlToTr>
                    <a:solidFill>
                      <a:srgbClr val="CCCCCC"/>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436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C00000"/>
                          </a:solidFill>
                          <a:effectLst/>
                          <a:latin typeface="Arial" pitchFamily="34" charset="0"/>
                          <a:ea typeface="新細明體" pitchFamily="18" charset="-120"/>
                        </a:rPr>
                        <a:t>分級</a:t>
                      </a:r>
                      <a:endParaRPr kumimoji="1" lang="zh-TW" altLang="en-US" sz="1800" b="0" i="0" u="none" strike="noStrike" cap="none" normalizeH="0" baseline="0" smtClean="0">
                        <a:ln>
                          <a:noFill/>
                        </a:ln>
                        <a:solidFill>
                          <a:srgbClr val="C00000"/>
                        </a:solidFill>
                        <a:effectLst/>
                        <a:latin typeface="Arial" pitchFamily="34" charset="0"/>
                        <a:ea typeface="新細明體" pitchFamily="18" charset="-120"/>
                      </a:endParaRPr>
                    </a:p>
                  </a:txBody>
                  <a:tcPr marL="99060" marR="99060" anchor="ctr" horzOverflow="overflow">
                    <a:lnL cap="flat">
                      <a:noFill/>
                    </a:lnL>
                    <a:lnR>
                      <a:noFill/>
                    </a:lnR>
                    <a:lnT>
                      <a:noFill/>
                    </a:lnT>
                    <a:lnB>
                      <a:noFill/>
                    </a:lnB>
                    <a:lnTlToBr>
                      <a:noFill/>
                    </a:lnTlToBr>
                    <a:lnBlToTr>
                      <a:noFill/>
                    </a:lnBlToTr>
                    <a:solidFill>
                      <a:srgbClr val="CCCC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dirty="0" smtClean="0">
                          <a:ln>
                            <a:noFill/>
                          </a:ln>
                          <a:solidFill>
                            <a:srgbClr val="C00000"/>
                          </a:solidFill>
                          <a:effectLst/>
                          <a:latin typeface="Arial" pitchFamily="34" charset="0"/>
                          <a:ea typeface="新細明體" pitchFamily="18" charset="-120"/>
                        </a:rPr>
                        <a:t>第一級毒品</a:t>
                      </a:r>
                      <a:endParaRPr kumimoji="1" lang="zh-TW" altLang="en-US" sz="1800" b="0" i="0" u="none" strike="noStrike" cap="none" normalizeH="0" baseline="0" dirty="0" smtClean="0">
                        <a:ln>
                          <a:noFill/>
                        </a:ln>
                        <a:solidFill>
                          <a:srgbClr val="C00000"/>
                        </a:solidFill>
                        <a:effectLst/>
                        <a:latin typeface="Arial" pitchFamily="34" charset="0"/>
                        <a:ea typeface="新細明體" pitchFamily="18" charset="-120"/>
                      </a:endParaRPr>
                    </a:p>
                  </a:txBody>
                  <a:tcPr marL="99060" marR="99060" anchor="ctr" horzOverflow="overflow">
                    <a:lnL>
                      <a:noFill/>
                    </a:lnL>
                    <a:lnR>
                      <a:noFill/>
                    </a:lnR>
                    <a:lnT>
                      <a:noFill/>
                    </a:lnT>
                    <a:lnB>
                      <a:noFill/>
                    </a:lnB>
                    <a:lnTlToBr>
                      <a:noFill/>
                    </a:lnTlToBr>
                    <a:lnBlToTr>
                      <a:noFill/>
                    </a:lnBlToTr>
                    <a:solidFill>
                      <a:srgbClr val="CCCCCC"/>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dirty="0" smtClean="0">
                          <a:ln>
                            <a:noFill/>
                          </a:ln>
                          <a:solidFill>
                            <a:srgbClr val="C00000"/>
                          </a:solidFill>
                          <a:effectLst/>
                          <a:latin typeface="Arial" pitchFamily="34" charset="0"/>
                          <a:ea typeface="新細明體" pitchFamily="18" charset="-120"/>
                        </a:rPr>
                        <a:t>第二級毒品</a:t>
                      </a:r>
                      <a:endParaRPr kumimoji="1" lang="zh-TW" altLang="en-US" sz="1800" b="0" i="0" u="none" strike="noStrike" cap="none" normalizeH="0" baseline="0" dirty="0" smtClean="0">
                        <a:ln>
                          <a:noFill/>
                        </a:ln>
                        <a:solidFill>
                          <a:srgbClr val="C00000"/>
                        </a:solidFill>
                        <a:effectLst/>
                        <a:latin typeface="Arial" pitchFamily="34" charset="0"/>
                        <a:ea typeface="新細明體" pitchFamily="18" charset="-120"/>
                      </a:endParaRP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dirty="0" smtClean="0">
                          <a:ln>
                            <a:noFill/>
                          </a:ln>
                          <a:solidFill>
                            <a:srgbClr val="C00000"/>
                          </a:solidFill>
                          <a:effectLst/>
                          <a:latin typeface="Arial" pitchFamily="34" charset="0"/>
                          <a:ea typeface="新細明體" pitchFamily="18" charset="-120"/>
                        </a:rPr>
                        <a:t>第三級毒品</a:t>
                      </a:r>
                      <a:endParaRPr kumimoji="1" lang="zh-TW" altLang="en-US" sz="1800" b="0" i="0" u="none" strike="noStrike" cap="none" normalizeH="0" baseline="0" dirty="0" smtClean="0">
                        <a:ln>
                          <a:noFill/>
                        </a:ln>
                        <a:solidFill>
                          <a:srgbClr val="C00000"/>
                        </a:solidFill>
                        <a:effectLst/>
                        <a:latin typeface="Arial" pitchFamily="34" charset="0"/>
                        <a:ea typeface="新細明體" pitchFamily="18" charset="-120"/>
                      </a:endParaRP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dirty="0" smtClean="0">
                          <a:ln>
                            <a:noFill/>
                          </a:ln>
                          <a:solidFill>
                            <a:srgbClr val="C00000"/>
                          </a:solidFill>
                          <a:effectLst/>
                          <a:latin typeface="Arial" pitchFamily="34" charset="0"/>
                          <a:ea typeface="新細明體" pitchFamily="18" charset="-120"/>
                        </a:rPr>
                        <a:t>第四級毒品</a:t>
                      </a:r>
                      <a:endParaRPr kumimoji="1" lang="zh-TW" altLang="en-US" sz="1800" b="0" i="0" u="none" strike="noStrike" cap="none" normalizeH="0" baseline="0" dirty="0" smtClean="0">
                        <a:ln>
                          <a:noFill/>
                        </a:ln>
                        <a:solidFill>
                          <a:srgbClr val="C00000"/>
                        </a:solidFill>
                        <a:effectLst/>
                        <a:latin typeface="Arial" pitchFamily="34" charset="0"/>
                        <a:ea typeface="新細明體" pitchFamily="18" charset="-120"/>
                      </a:endParaRPr>
                    </a:p>
                  </a:txBody>
                  <a:tcPr marL="99060" marR="99060" anchor="ctr" horzOverflow="overflow">
                    <a:lnL>
                      <a:noFill/>
                    </a:lnL>
                    <a:lnR cap="flat">
                      <a:noFill/>
                    </a:lnR>
                    <a:lnT>
                      <a:noFill/>
                    </a:lnT>
                    <a:lnB>
                      <a:noFill/>
                    </a:lnB>
                    <a:lnTlToBr>
                      <a:noFill/>
                    </a:lnTlToBr>
                    <a:lnBlToTr>
                      <a:noFill/>
                    </a:lnBlToTr>
                    <a:solidFill>
                      <a:srgbClr val="CCCCCC"/>
                    </a:solidFill>
                  </a:tcPr>
                </a:tc>
                <a:extLst>
                  <a:ext uri="{0D108BD9-81ED-4DB2-BD59-A6C34878D82A}">
                    <a16:rowId xmlns:a16="http://schemas.microsoft.com/office/drawing/2014/main" val="10001"/>
                  </a:ext>
                </a:extLst>
              </a:tr>
              <a:tr h="16478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000" b="1" i="0" u="none" strike="noStrike" cap="none" normalizeH="0" baseline="0" dirty="0" smtClean="0">
                          <a:ln>
                            <a:noFill/>
                          </a:ln>
                          <a:solidFill>
                            <a:schemeClr val="tx1"/>
                          </a:solidFill>
                          <a:effectLst/>
                          <a:latin typeface="Arial" pitchFamily="34" charset="0"/>
                          <a:ea typeface="新細明體" pitchFamily="18" charset="-120"/>
                        </a:rPr>
                        <a:t>常見濫用藥物</a:t>
                      </a:r>
                      <a:endParaRPr kumimoji="1" lang="zh-TW" altLang="en-US" sz="1800" b="0" i="0" u="none" strike="noStrike" cap="none" normalizeH="0" baseline="0" dirty="0" smtClean="0">
                        <a:ln>
                          <a:noFill/>
                        </a:ln>
                        <a:solidFill>
                          <a:schemeClr val="tx1"/>
                        </a:solidFill>
                        <a:effectLst/>
                        <a:latin typeface="Arial" pitchFamily="34" charset="0"/>
                        <a:ea typeface="新細明體" pitchFamily="18" charset="-120"/>
                      </a:endParaRPr>
                    </a:p>
                  </a:txBody>
                  <a:tcPr marL="99060" marR="99060" anchor="ctr" horzOverflow="overflow">
                    <a:lnL cap="flat">
                      <a:noFill/>
                    </a:lnL>
                    <a:lnR>
                      <a:noFill/>
                    </a:lnR>
                    <a:lnT>
                      <a:noFill/>
                    </a:lnT>
                    <a:lnB>
                      <a:noFill/>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海洛因</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嗎啡</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鴉片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古柯鹼 </a:t>
                      </a:r>
                    </a:p>
                  </a:txBody>
                  <a:tcPr marL="99060" marR="99060" anchor="ctr" horzOverflow="overflow">
                    <a:lnL>
                      <a:noFill/>
                    </a:lnL>
                    <a:lnR>
                      <a:noFill/>
                    </a:lnR>
                    <a:lnT>
                      <a:noFill/>
                    </a:lnT>
                    <a:lnB>
                      <a:noFill/>
                    </a:lnB>
                    <a:lnTlToBr>
                      <a:noFill/>
                    </a:lnTlToBr>
                    <a:lnBlToTr>
                      <a:noFill/>
                    </a:lnBlToTr>
                    <a:solidFill>
                      <a:srgbClr val="CCCCCC"/>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安非他命</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MDMA(</a:t>
                      </a: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搖頭丸</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大麻</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LSD(</a:t>
                      </a: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搖腳丸、一粒沙</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FM2</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小白板</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丁基原啡因</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err="1" smtClean="0">
                          <a:ln>
                            <a:noFill/>
                          </a:ln>
                          <a:solidFill>
                            <a:srgbClr val="6600CC"/>
                          </a:solidFill>
                          <a:effectLst/>
                          <a:latin typeface="Arial" pitchFamily="34" charset="0"/>
                          <a:ea typeface="新細明體" pitchFamily="18" charset="-120"/>
                        </a:rPr>
                        <a:t>Ketamine</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(K</a:t>
                      </a: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他命</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err="1" smtClean="0">
                          <a:ln>
                            <a:noFill/>
                          </a:ln>
                          <a:solidFill>
                            <a:srgbClr val="6600CC"/>
                          </a:solidFill>
                          <a:effectLst/>
                          <a:latin typeface="Arial" pitchFamily="34" charset="0"/>
                          <a:ea typeface="新細明體" pitchFamily="18" charset="-120"/>
                        </a:rPr>
                        <a:t>Nimetazepam</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a:t>
                      </a: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一粒眠、紅豆</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err="1" smtClean="0">
                          <a:ln>
                            <a:noFill/>
                          </a:ln>
                          <a:solidFill>
                            <a:srgbClr val="6600CC"/>
                          </a:solidFill>
                          <a:effectLst/>
                          <a:latin typeface="Arial" pitchFamily="34" charset="0"/>
                          <a:ea typeface="新細明體" pitchFamily="18" charset="-120"/>
                        </a:rPr>
                        <a:t>Alprazolam</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a:t>
                      </a: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蝴蝶片</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Diazepam(</a:t>
                      </a:r>
                      <a:r>
                        <a:rPr kumimoji="1" lang="zh-TW" altLang="en-US" sz="1600" b="1" i="0" u="none" strike="noStrike" cap="none" normalizeH="0" baseline="0" dirty="0" smtClean="0">
                          <a:ln>
                            <a:noFill/>
                          </a:ln>
                          <a:solidFill>
                            <a:srgbClr val="6600CC"/>
                          </a:solidFill>
                          <a:effectLst/>
                          <a:latin typeface="Arial" pitchFamily="34" charset="0"/>
                          <a:ea typeface="新細明體" pitchFamily="18" charset="-120"/>
                        </a:rPr>
                        <a:t>安定、煩寧</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err="1" smtClean="0">
                          <a:ln>
                            <a:noFill/>
                          </a:ln>
                          <a:solidFill>
                            <a:srgbClr val="6600CC"/>
                          </a:solidFill>
                          <a:effectLst/>
                          <a:latin typeface="Arial" pitchFamily="34" charset="0"/>
                          <a:ea typeface="新細明體" pitchFamily="18" charset="-120"/>
                        </a:rPr>
                        <a:t>Lorazepam</a:t>
                      </a:r>
                      <a: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t/>
                      </a:r>
                      <a:br>
                        <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rPr>
                      </a:br>
                      <a:endParaRPr kumimoji="1" lang="en-US" altLang="zh-TW" sz="1600" b="1" i="0" u="none" strike="noStrike" cap="none" normalizeH="0" baseline="0" dirty="0" smtClean="0">
                        <a:ln>
                          <a:noFill/>
                        </a:ln>
                        <a:solidFill>
                          <a:srgbClr val="6600CC"/>
                        </a:solidFill>
                        <a:effectLst/>
                        <a:latin typeface="Arial" pitchFamily="34" charset="0"/>
                        <a:ea typeface="新細明體" pitchFamily="18" charset="-120"/>
                      </a:endParaRPr>
                    </a:p>
                  </a:txBody>
                  <a:tcPr marL="99060" marR="99060" anchor="ctr" horzOverflow="overflow">
                    <a:lnL>
                      <a:noFill/>
                    </a:lnL>
                    <a:lnR cap="flat">
                      <a:noFill/>
                    </a:lnR>
                    <a:lnT>
                      <a:noFill/>
                    </a:lnT>
                    <a:lnB>
                      <a:noFill/>
                    </a:lnB>
                    <a:lnTlToBr>
                      <a:noFill/>
                    </a:lnTlToBr>
                    <a:lnBlToTr>
                      <a:noFill/>
                    </a:lnBlToTr>
                    <a:solidFill>
                      <a:srgbClr val="CCCCCC"/>
                    </a:solidFill>
                  </a:tcPr>
                </a:tc>
                <a:extLst>
                  <a:ext uri="{0D108BD9-81ED-4DB2-BD59-A6C34878D82A}">
                    <a16:rowId xmlns:a16="http://schemas.microsoft.com/office/drawing/2014/main" val="10002"/>
                  </a:ext>
                </a:extLst>
              </a:tr>
              <a:tr h="419100">
                <a:tc gridSpan="7">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dirty="0" smtClean="0">
                          <a:ln>
                            <a:noFill/>
                          </a:ln>
                          <a:solidFill>
                            <a:srgbClr val="FFFFFF"/>
                          </a:solidFill>
                          <a:effectLst/>
                          <a:latin typeface="Arial" pitchFamily="34" charset="0"/>
                          <a:ea typeface="新細明體" pitchFamily="18" charset="-120"/>
                        </a:rPr>
                        <a:t>違  法  行  為 </a:t>
                      </a:r>
                      <a:endParaRPr kumimoji="1" lang="zh-TW" altLang="en-US" sz="1800" b="0" i="0" u="none" strike="noStrike" cap="none" normalizeH="0" baseline="0" dirty="0" smtClean="0">
                        <a:ln>
                          <a:noFill/>
                        </a:ln>
                        <a:solidFill>
                          <a:schemeClr val="tx1"/>
                        </a:solidFill>
                        <a:effectLst/>
                        <a:latin typeface="Arial" pitchFamily="34" charset="0"/>
                        <a:ea typeface="新細明體" pitchFamily="18" charset="-120"/>
                      </a:endParaRPr>
                    </a:p>
                  </a:txBody>
                  <a:tcPr marL="99060" marR="99060" anchor="ctr" horzOverflow="overflow">
                    <a:lnL cap="flat">
                      <a:noFill/>
                    </a:lnL>
                    <a:lnR cap="flat">
                      <a:noFill/>
                    </a:lnR>
                    <a:lnT>
                      <a:noFill/>
                    </a:lnT>
                    <a:lnB>
                      <a:noFill/>
                    </a:lnB>
                    <a:lnTlToBr>
                      <a:noFill/>
                    </a:lnTlToBr>
                    <a:lnBlToTr>
                      <a:noFill/>
                    </a:lnBlToTr>
                    <a:solidFill>
                      <a:srgbClr val="333333"/>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1" i="0" u="none" strike="noStrike" cap="none" normalizeH="0" baseline="0" dirty="0" smtClean="0">
                          <a:ln>
                            <a:noFill/>
                          </a:ln>
                          <a:solidFill>
                            <a:srgbClr val="FF0000"/>
                          </a:solidFill>
                          <a:effectLst/>
                          <a:latin typeface="Arial" pitchFamily="34" charset="0"/>
                          <a:ea typeface="新細明體" pitchFamily="18" charset="-120"/>
                        </a:rPr>
                        <a:t>1.</a:t>
                      </a:r>
                      <a:r>
                        <a:rPr kumimoji="1" lang="zh-TW" altLang="en-US" sz="1400" b="1" i="0" u="none" strike="noStrike" cap="none" normalizeH="0" baseline="0" dirty="0" smtClean="0">
                          <a:ln>
                            <a:noFill/>
                          </a:ln>
                          <a:solidFill>
                            <a:srgbClr val="FF0000"/>
                          </a:solidFill>
                          <a:effectLst/>
                          <a:latin typeface="Arial" pitchFamily="34" charset="0"/>
                          <a:ea typeface="新細明體" pitchFamily="18" charset="-120"/>
                        </a:rPr>
                        <a:t>製造、運輸、販賣</a:t>
                      </a:r>
                    </a:p>
                  </a:txBody>
                  <a:tcPr marL="99060" marR="99060" anchor="ctr" horzOverflow="overflow">
                    <a:lnL cap="flat">
                      <a:noFill/>
                    </a:lnL>
                    <a:lnR>
                      <a:noFill/>
                    </a:lnR>
                    <a:lnT>
                      <a:noFill/>
                    </a:lnT>
                    <a:lnB>
                      <a:noFill/>
                    </a:lnB>
                    <a:lnTlToBr>
                      <a:noFill/>
                    </a:lnTlToBr>
                    <a:lnBlToTr>
                      <a:noFill/>
                    </a:lnBlToTr>
                    <a:solidFill>
                      <a:srgbClr val="FFFFFF"/>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死刑或無期徒刑</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一千萬元以下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無期徒刑或七年以上</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七百萬元以下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五年以上</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五百萬元以下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三年以上十年以下</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三百萬元以下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 </a:t>
                      </a:r>
                    </a:p>
                  </a:txBody>
                  <a:tcPr marL="99060" marR="99060" anchor="ctr" horzOverflow="overflow">
                    <a:lnL>
                      <a:noFill/>
                    </a:lnL>
                    <a:lnR cap="flat">
                      <a:noFill/>
                    </a:lnR>
                    <a:lnT>
                      <a:noFill/>
                    </a:lnT>
                    <a:lnB>
                      <a:noFill/>
                    </a:lnB>
                    <a:lnTlToBr>
                      <a:noFill/>
                    </a:lnTlToBr>
                    <a:lnBlToTr>
                      <a:noFill/>
                    </a:lnBlToTr>
                    <a:solidFill>
                      <a:srgbClr val="CCCCCC"/>
                    </a:solidFill>
                  </a:tcPr>
                </a:tc>
                <a:tc hMerge="1">
                  <a:txBody>
                    <a:bodyPr/>
                    <a:lstStyle/>
                    <a:p>
                      <a:endParaRPr lang="zh-TW" altLang="en-US"/>
                    </a:p>
                  </a:txBody>
                  <a:tcPr/>
                </a:tc>
                <a:extLst>
                  <a:ext uri="{0D108BD9-81ED-4DB2-BD59-A6C34878D82A}">
                    <a16:rowId xmlns:a16="http://schemas.microsoft.com/office/drawing/2014/main" val="10004"/>
                  </a:ext>
                </a:extLst>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1" i="0" u="none" strike="noStrike" cap="none" normalizeH="0" baseline="0" smtClean="0">
                          <a:ln>
                            <a:noFill/>
                          </a:ln>
                          <a:solidFill>
                            <a:srgbClr val="FF0000"/>
                          </a:solidFill>
                          <a:effectLst/>
                          <a:latin typeface="Arial" pitchFamily="34" charset="0"/>
                          <a:ea typeface="新細明體" pitchFamily="18" charset="-120"/>
                        </a:rPr>
                        <a:t>2.</a:t>
                      </a:r>
                      <a:r>
                        <a:rPr kumimoji="1" lang="zh-TW" altLang="en-US" sz="1400" b="1" i="0" u="none" strike="noStrike" cap="none" normalizeH="0" baseline="0" smtClean="0">
                          <a:ln>
                            <a:noFill/>
                          </a:ln>
                          <a:solidFill>
                            <a:srgbClr val="FF0000"/>
                          </a:solidFill>
                          <a:effectLst/>
                          <a:latin typeface="Arial" pitchFamily="34" charset="0"/>
                          <a:ea typeface="新細明體" pitchFamily="18" charset="-120"/>
                        </a:rPr>
                        <a:t>意圖販賣而持有</a:t>
                      </a:r>
                    </a:p>
                  </a:txBody>
                  <a:tcPr marL="99060" marR="99060" anchor="ctr" horzOverflow="overflow">
                    <a:lnL cap="flat">
                      <a:noFill/>
                    </a:lnL>
                    <a:lnR>
                      <a:noFill/>
                    </a:lnR>
                    <a:lnT>
                      <a:noFill/>
                    </a:lnT>
                    <a:lnB>
                      <a:noFill/>
                    </a:lnB>
                    <a:lnTlToBr>
                      <a:noFill/>
                    </a:lnTlToBr>
                    <a:lnBlToTr>
                      <a:noFill/>
                    </a:lnBlToTr>
                    <a:solidFill>
                      <a:srgbClr val="FFFFFF"/>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無期徒刑或十年以上</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七百萬元以下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五年以上</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五百萬元以下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三年以上十年以下</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三百萬元以下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一年以上七年以下</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一百萬元以下 </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p>
                  </a:txBody>
                  <a:tcPr marL="99060" marR="99060" anchor="ctr" horzOverflow="overflow">
                    <a:lnL>
                      <a:noFill/>
                    </a:lnL>
                    <a:lnR cap="flat">
                      <a:noFill/>
                    </a:lnR>
                    <a:lnT>
                      <a:noFill/>
                    </a:lnT>
                    <a:lnB>
                      <a:noFill/>
                    </a:lnB>
                    <a:lnTlToBr>
                      <a:noFill/>
                    </a:lnTlToBr>
                    <a:lnBlToTr>
                      <a:noFill/>
                    </a:lnBlToTr>
                    <a:solidFill>
                      <a:srgbClr val="CCCCCC"/>
                    </a:solidFill>
                  </a:tcPr>
                </a:tc>
                <a:tc hMerge="1">
                  <a:txBody>
                    <a:bodyPr/>
                    <a:lstStyle/>
                    <a:p>
                      <a:endParaRPr lang="zh-TW" altLang="en-US"/>
                    </a:p>
                  </a:txBody>
                  <a:tcPr/>
                </a:tc>
                <a:extLst>
                  <a:ext uri="{0D108BD9-81ED-4DB2-BD59-A6C34878D82A}">
                    <a16:rowId xmlns:a16="http://schemas.microsoft.com/office/drawing/2014/main" val="10005"/>
                  </a:ext>
                </a:extLst>
              </a:tr>
              <a:tr h="7715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1" i="0" u="none" strike="noStrike" cap="none" normalizeH="0" baseline="0" smtClean="0">
                          <a:ln>
                            <a:noFill/>
                          </a:ln>
                          <a:solidFill>
                            <a:srgbClr val="FF0000"/>
                          </a:solidFill>
                          <a:effectLst/>
                          <a:latin typeface="Arial" pitchFamily="34" charset="0"/>
                          <a:ea typeface="新細明體" pitchFamily="18" charset="-120"/>
                        </a:rPr>
                        <a:t>3.</a:t>
                      </a:r>
                      <a:r>
                        <a:rPr kumimoji="1" lang="zh-TW" altLang="en-US" sz="1400" b="1" i="0" u="none" strike="noStrike" cap="none" normalizeH="0" baseline="0" smtClean="0">
                          <a:ln>
                            <a:noFill/>
                          </a:ln>
                          <a:solidFill>
                            <a:srgbClr val="FF0000"/>
                          </a:solidFill>
                          <a:effectLst/>
                          <a:latin typeface="Arial" pitchFamily="34" charset="0"/>
                          <a:ea typeface="新細明體" pitchFamily="18" charset="-120"/>
                        </a:rPr>
                        <a:t>強暴脅迫</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1" i="0" u="none" strike="noStrike" cap="none" normalizeH="0" baseline="0" smtClean="0">
                          <a:ln>
                            <a:noFill/>
                          </a:ln>
                          <a:solidFill>
                            <a:srgbClr val="FF0000"/>
                          </a:solidFill>
                          <a:effectLst/>
                          <a:latin typeface="Arial" pitchFamily="34" charset="0"/>
                          <a:ea typeface="新細明體" pitchFamily="18" charset="-120"/>
                        </a:rPr>
                        <a:t>  瞞或非法方</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1" i="0" u="none" strike="noStrike" cap="none" normalizeH="0" baseline="0" smtClean="0">
                          <a:ln>
                            <a:noFill/>
                          </a:ln>
                          <a:solidFill>
                            <a:srgbClr val="FF0000"/>
                          </a:solidFill>
                          <a:effectLst/>
                          <a:latin typeface="Arial" pitchFamily="34" charset="0"/>
                          <a:ea typeface="新細明體" pitchFamily="18" charset="-120"/>
                        </a:rPr>
                        <a:t>  法使人施用</a:t>
                      </a:r>
                    </a:p>
                  </a:txBody>
                  <a:tcPr marL="99060" marR="99060" anchor="ctr" horzOverflow="overflow">
                    <a:lnL cap="flat">
                      <a:noFill/>
                    </a:lnL>
                    <a:lnR>
                      <a:noFill/>
                    </a:lnR>
                    <a:lnT>
                      <a:noFill/>
                    </a:lnT>
                    <a:lnB>
                      <a:noFill/>
                    </a:lnB>
                    <a:lnTlToBr>
                      <a:noFill/>
                    </a:lnTlToBr>
                    <a:lnBlToTr>
                      <a:noFill/>
                    </a:lnBlToTr>
                    <a:solidFill>
                      <a:srgbClr val="FFFFFF"/>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死刑無期徒刑或十年以上</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一千萬元以下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無期徒刑或七年以上</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七百萬元以下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p>
                  </a:txBody>
                  <a:tcPr marL="99060" marR="99060" anchor="ctr" horzOverflow="overflow">
                    <a:lnL>
                      <a:noFill/>
                    </a:lnL>
                    <a:lnR>
                      <a:noFill/>
                    </a:lnR>
                    <a:lnT>
                      <a:noFill/>
                    </a:lnT>
                    <a:lnB>
                      <a:noFill/>
                    </a:lnB>
                    <a:lnTlToBr>
                      <a:noFill/>
                    </a:lnTlToBr>
                    <a:lnBlToTr>
                      <a:noFill/>
                    </a:lnBlToTr>
                    <a:solidFill>
                      <a:srgbClr val="CCCC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五年以上</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五百萬元以下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p>
                  </a:txBody>
                  <a:tcPr marL="99060" marR="99060" anchor="ctr" horzOverflow="overflow">
                    <a:lnL>
                      <a:noFill/>
                    </a:lnL>
                    <a:lnR>
                      <a:noFill/>
                    </a:lnR>
                    <a:lnT>
                      <a:noFill/>
                    </a:lnT>
                    <a:lnB>
                      <a:noFill/>
                    </a:lnB>
                    <a:lnTlToBr>
                      <a:noFill/>
                    </a:lnTlToBr>
                    <a:lnBlToTr>
                      <a:noFill/>
                    </a:lnBlToTr>
                    <a:solidFill>
                      <a:srgbClr val="CCCCCC"/>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三年以上十年以下</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三百萬元以下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 </a:t>
                      </a:r>
                    </a:p>
                  </a:txBody>
                  <a:tcPr marL="99060" marR="99060" anchor="ctr" horzOverflow="overflow">
                    <a:lnL>
                      <a:noFill/>
                    </a:lnL>
                    <a:lnR cap="flat">
                      <a:noFill/>
                    </a:lnR>
                    <a:lnT>
                      <a:noFill/>
                    </a:lnT>
                    <a:lnB>
                      <a:noFill/>
                    </a:lnB>
                    <a:lnTlToBr>
                      <a:noFill/>
                    </a:lnTlToBr>
                    <a:lnBlToTr>
                      <a:noFill/>
                    </a:lnBlToTr>
                    <a:solidFill>
                      <a:srgbClr val="CCCCCC"/>
                    </a:solidFill>
                  </a:tcPr>
                </a:tc>
                <a:tc hMerge="1">
                  <a:txBody>
                    <a:bodyPr/>
                    <a:lstStyle/>
                    <a:p>
                      <a:endParaRPr lang="zh-TW" altLang="en-US"/>
                    </a:p>
                  </a:txBody>
                  <a:tcPr/>
                </a:tc>
                <a:extLst>
                  <a:ext uri="{0D108BD9-81ED-4DB2-BD59-A6C34878D82A}">
                    <a16:rowId xmlns:a16="http://schemas.microsoft.com/office/drawing/2014/main" val="10006"/>
                  </a:ext>
                </a:extLst>
              </a:tr>
              <a:tr h="5905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1" i="0" u="none" strike="noStrike" cap="none" normalizeH="0" baseline="0" smtClean="0">
                          <a:ln>
                            <a:noFill/>
                          </a:ln>
                          <a:solidFill>
                            <a:srgbClr val="FF0000"/>
                          </a:solidFill>
                          <a:effectLst/>
                          <a:latin typeface="Arial" pitchFamily="34" charset="0"/>
                          <a:ea typeface="新細明體" pitchFamily="18" charset="-120"/>
                        </a:rPr>
                        <a:t>4.</a:t>
                      </a:r>
                      <a:r>
                        <a:rPr kumimoji="1" lang="zh-TW" altLang="en-US" sz="1400" b="1" i="0" u="none" strike="noStrike" cap="none" normalizeH="0" baseline="0" smtClean="0">
                          <a:ln>
                            <a:noFill/>
                          </a:ln>
                          <a:solidFill>
                            <a:srgbClr val="FF0000"/>
                          </a:solidFill>
                          <a:effectLst/>
                          <a:latin typeface="Arial" pitchFamily="34" charset="0"/>
                          <a:ea typeface="新細明體" pitchFamily="18" charset="-120"/>
                        </a:rPr>
                        <a:t>引誘他人施用</a:t>
                      </a:r>
                    </a:p>
                  </a:txBody>
                  <a:tcPr marL="99060" marR="99060" anchor="ctr" horzOverflow="overflow">
                    <a:lnL cap="flat">
                      <a:noFill/>
                    </a:lnL>
                    <a:lnR>
                      <a:noFill/>
                    </a:lnR>
                    <a:lnT>
                      <a:noFill/>
                    </a:lnT>
                    <a:lnB>
                      <a:noFill/>
                    </a:lnB>
                    <a:lnTlToBr>
                      <a:noFill/>
                    </a:lnTlToBr>
                    <a:lnBlToTr>
                      <a:noFill/>
                    </a:lnBlToTr>
                    <a:solidFill>
                      <a:srgbClr val="FFFFFF"/>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三年以上十年以下</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三百萬元以下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一年以上七年以下</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一百萬元以下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p>
                  </a:txBody>
                  <a:tcPr marL="99060" marR="99060" anchor="ctr" horzOverflow="overflow">
                    <a:lnL>
                      <a:noFill/>
                    </a:lnL>
                    <a:lnR>
                      <a:noFill/>
                    </a:lnR>
                    <a:lnT>
                      <a:noFill/>
                    </a:lnT>
                    <a:lnB>
                      <a:noFill/>
                    </a:lnB>
                    <a:lnTlToBr>
                      <a:noFill/>
                    </a:lnTlToBr>
                    <a:lnBlToTr>
                      <a:noFill/>
                    </a:lnBlToTr>
                    <a:solidFill>
                      <a:srgbClr val="CCCC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六月以上五年以下</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七十萬元以下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三年以下</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五十萬元以下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 </a:t>
                      </a:r>
                    </a:p>
                  </a:txBody>
                  <a:tcPr marL="99060" marR="99060" anchor="ctr" horzOverflow="overflow">
                    <a:lnL>
                      <a:noFill/>
                    </a:lnL>
                    <a:lnR cap="flat">
                      <a:noFill/>
                    </a:lnR>
                    <a:lnT>
                      <a:noFill/>
                    </a:lnT>
                    <a:lnB>
                      <a:noFill/>
                    </a:lnB>
                    <a:lnTlToBr>
                      <a:noFill/>
                    </a:lnTlToBr>
                    <a:lnBlToTr>
                      <a:noFill/>
                    </a:lnBlToTr>
                    <a:solidFill>
                      <a:srgbClr val="CCCCCC"/>
                    </a:solidFill>
                  </a:tcPr>
                </a:tc>
                <a:tc hMerge="1">
                  <a:txBody>
                    <a:bodyPr/>
                    <a:lstStyle/>
                    <a:p>
                      <a:endParaRPr lang="zh-TW" altLang="en-US"/>
                    </a:p>
                  </a:txBody>
                  <a:tcPr/>
                </a:tc>
                <a:extLst>
                  <a:ext uri="{0D108BD9-81ED-4DB2-BD59-A6C34878D82A}">
                    <a16:rowId xmlns:a16="http://schemas.microsoft.com/office/drawing/2014/main" val="10007"/>
                  </a:ext>
                </a:extLst>
              </a:tr>
              <a:tr h="4873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1" i="0" u="none" strike="noStrike" cap="none" normalizeH="0" baseline="0" smtClean="0">
                          <a:ln>
                            <a:noFill/>
                          </a:ln>
                          <a:solidFill>
                            <a:srgbClr val="FF0000"/>
                          </a:solidFill>
                          <a:effectLst/>
                          <a:latin typeface="Arial" pitchFamily="34" charset="0"/>
                          <a:ea typeface="新細明體" pitchFamily="18" charset="-120"/>
                        </a:rPr>
                        <a:t>5.</a:t>
                      </a:r>
                      <a:r>
                        <a:rPr kumimoji="1" lang="zh-TW" altLang="en-US" sz="1400" b="1" i="0" u="none" strike="noStrike" cap="none" normalizeH="0" baseline="0" smtClean="0">
                          <a:ln>
                            <a:noFill/>
                          </a:ln>
                          <a:solidFill>
                            <a:srgbClr val="FF0000"/>
                          </a:solidFill>
                          <a:effectLst/>
                          <a:latin typeface="Arial" pitchFamily="34" charset="0"/>
                          <a:ea typeface="新細明體" pitchFamily="18" charset="-120"/>
                        </a:rPr>
                        <a:t>轉讓</a:t>
                      </a:r>
                    </a:p>
                  </a:txBody>
                  <a:tcPr marL="99060" marR="99060" anchor="ctr" horzOverflow="overflow">
                    <a:lnL cap="flat">
                      <a:noFill/>
                    </a:lnL>
                    <a:lnR>
                      <a:noFill/>
                    </a:lnR>
                    <a:lnT>
                      <a:noFill/>
                    </a:lnT>
                    <a:lnB>
                      <a:noFill/>
                    </a:lnB>
                    <a:lnTlToBr>
                      <a:noFill/>
                    </a:lnTlToBr>
                    <a:lnBlToTr>
                      <a:noFill/>
                    </a:lnBlToTr>
                    <a:solidFill>
                      <a:srgbClr val="FFFFFF"/>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一年以上七年以下</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一百萬元以下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六月以上五年以下</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七十萬元以下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三年以下</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三十萬元以下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CCCCCC"/>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一年以下</a:t>
                      </a:r>
                      <a:b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dirty="0" smtClean="0">
                          <a:ln>
                            <a:noFill/>
                          </a:ln>
                          <a:solidFill>
                            <a:srgbClr val="FF0000"/>
                          </a:solidFill>
                          <a:effectLst/>
                          <a:latin typeface="Arial" pitchFamily="34" charset="0"/>
                          <a:ea typeface="新細明體" pitchFamily="18" charset="-120"/>
                        </a:rPr>
                        <a:t>十萬元以下</a:t>
                      </a: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 </a:t>
                      </a:r>
                    </a:p>
                  </a:txBody>
                  <a:tcPr marL="99060" marR="99060" anchor="ctr" horzOverflow="overflow">
                    <a:lnL>
                      <a:noFill/>
                    </a:lnL>
                    <a:lnR cap="flat">
                      <a:noFill/>
                    </a:lnR>
                    <a:lnT>
                      <a:noFill/>
                    </a:lnT>
                    <a:lnB>
                      <a:noFill/>
                    </a:lnB>
                    <a:lnTlToBr>
                      <a:noFill/>
                    </a:lnTlToBr>
                    <a:lnBlToTr>
                      <a:noFill/>
                    </a:lnBlToTr>
                    <a:solidFill>
                      <a:srgbClr val="CCCCCC"/>
                    </a:solidFill>
                  </a:tcPr>
                </a:tc>
                <a:tc hMerge="1">
                  <a:txBody>
                    <a:bodyPr/>
                    <a:lstStyle/>
                    <a:p>
                      <a:endParaRPr lang="zh-TW" altLang="en-US"/>
                    </a:p>
                  </a:txBody>
                  <a:tcPr/>
                </a:tc>
                <a:extLst>
                  <a:ext uri="{0D108BD9-81ED-4DB2-BD59-A6C34878D82A}">
                    <a16:rowId xmlns:a16="http://schemas.microsoft.com/office/drawing/2014/main" val="10008"/>
                  </a:ext>
                </a:extLst>
              </a:tr>
              <a:tr h="3206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1" i="0" u="none" strike="noStrike" cap="none" normalizeH="0" baseline="0" smtClean="0">
                          <a:ln>
                            <a:noFill/>
                          </a:ln>
                          <a:solidFill>
                            <a:srgbClr val="FF0000"/>
                          </a:solidFill>
                          <a:effectLst/>
                          <a:latin typeface="Arial" pitchFamily="34" charset="0"/>
                          <a:ea typeface="新細明體" pitchFamily="18" charset="-120"/>
                        </a:rPr>
                        <a:t>6.</a:t>
                      </a:r>
                      <a:r>
                        <a:rPr kumimoji="1" lang="zh-TW" altLang="en-US" sz="1400" b="1" i="0" u="none" strike="noStrike" cap="none" normalizeH="0" baseline="0" smtClean="0">
                          <a:ln>
                            <a:noFill/>
                          </a:ln>
                          <a:solidFill>
                            <a:srgbClr val="FF0000"/>
                          </a:solidFill>
                          <a:effectLst/>
                          <a:latin typeface="Arial" pitchFamily="34" charset="0"/>
                          <a:ea typeface="新細明體" pitchFamily="18" charset="-120"/>
                        </a:rPr>
                        <a:t>施用</a:t>
                      </a:r>
                    </a:p>
                  </a:txBody>
                  <a:tcPr marL="99060" marR="99060" anchor="ctr" horzOverflow="overflow">
                    <a:lnL cap="flat">
                      <a:noFill/>
                    </a:lnL>
                    <a:lnR>
                      <a:noFill/>
                    </a:lnR>
                    <a:lnT>
                      <a:noFill/>
                    </a:lnT>
                    <a:lnB>
                      <a:noFill/>
                    </a:lnB>
                    <a:lnTlToBr>
                      <a:noFill/>
                    </a:lnTlToBr>
                    <a:lnBlToTr>
                      <a:noFill/>
                    </a:lnBlToTr>
                    <a:solidFill>
                      <a:srgbClr val="FFFFFF"/>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六月以上五年以下 </a:t>
                      </a:r>
                    </a:p>
                  </a:txBody>
                  <a:tcPr marL="99060" marR="99060" anchor="ctr" horzOverflow="overflow">
                    <a:lnL>
                      <a:noFill/>
                    </a:lnL>
                    <a:lnR>
                      <a:noFill/>
                    </a:lnR>
                    <a:lnT>
                      <a:noFill/>
                    </a:lnT>
                    <a:lnB>
                      <a:noFill/>
                    </a:lnB>
                    <a:lnTlToBr>
                      <a:noFill/>
                    </a:lnTlToBr>
                    <a:lnBlToTr>
                      <a:noFill/>
                    </a:lnBlToTr>
                    <a:solidFill>
                      <a:srgbClr val="CCCCCC"/>
                    </a:solidFill>
                  </a:tcPr>
                </a:tc>
                <a:tc h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三年以下</a:t>
                      </a:r>
                    </a:p>
                  </a:txBody>
                  <a:tcPr marL="99060" marR="99060" anchor="ctr" horzOverflow="overflow">
                    <a:lnL>
                      <a:noFill/>
                    </a:lnL>
                    <a:lnR>
                      <a:noFill/>
                    </a:lnR>
                    <a:lnT>
                      <a:noFill/>
                    </a:lnT>
                    <a:lnB>
                      <a:noFill/>
                    </a:lnB>
                    <a:lnTlToBr>
                      <a:noFill/>
                    </a:lnTlToBr>
                    <a:lnBlToTr>
                      <a:noFill/>
                    </a:lnBlToTr>
                    <a:solidFill>
                      <a:srgbClr val="CCCC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p>
                  </a:txBody>
                  <a:tcPr marL="99060" marR="99060" anchor="ctr" horzOverflow="overflow">
                    <a:lnL>
                      <a:noFill/>
                    </a:lnL>
                    <a:lnR>
                      <a:noFill/>
                    </a:lnR>
                    <a:lnT>
                      <a:noFill/>
                    </a:lnT>
                    <a:lnB>
                      <a:noFill/>
                    </a:lnB>
                    <a:lnTlToBr>
                      <a:noFill/>
                    </a:lnTlToBr>
                    <a:lnBlToTr>
                      <a:noFill/>
                    </a:lnBlToTr>
                    <a:solidFill>
                      <a:srgbClr val="CCCCCC"/>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p>
                  </a:txBody>
                  <a:tcPr marL="99060" marR="99060" anchor="ctr" horzOverflow="overflow">
                    <a:lnL>
                      <a:noFill/>
                    </a:lnL>
                    <a:lnR cap="flat">
                      <a:noFill/>
                    </a:lnR>
                    <a:lnT>
                      <a:noFill/>
                    </a:lnT>
                    <a:lnB>
                      <a:noFill/>
                    </a:lnB>
                    <a:lnTlToBr>
                      <a:noFill/>
                    </a:lnTlToBr>
                    <a:lnBlToTr>
                      <a:noFill/>
                    </a:lnBlToTr>
                    <a:solidFill>
                      <a:srgbClr val="CCCCCC"/>
                    </a:solidFill>
                  </a:tcPr>
                </a:tc>
                <a:tc hMerge="1">
                  <a:txBody>
                    <a:bodyPr/>
                    <a:lstStyle/>
                    <a:p>
                      <a:endParaRPr lang="zh-TW" altLang="en-US"/>
                    </a:p>
                  </a:txBody>
                  <a:tcPr/>
                </a:tc>
                <a:extLst>
                  <a:ext uri="{0D108BD9-81ED-4DB2-BD59-A6C34878D82A}">
                    <a16:rowId xmlns:a16="http://schemas.microsoft.com/office/drawing/2014/main" val="10009"/>
                  </a:ext>
                </a:extLst>
              </a:tr>
              <a:tr h="482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1" i="0" u="none" strike="noStrike" cap="none" normalizeH="0" baseline="0" smtClean="0">
                          <a:ln>
                            <a:noFill/>
                          </a:ln>
                          <a:solidFill>
                            <a:srgbClr val="FF0000"/>
                          </a:solidFill>
                          <a:effectLst/>
                          <a:latin typeface="Arial" pitchFamily="34" charset="0"/>
                          <a:ea typeface="新細明體" pitchFamily="18" charset="-120"/>
                        </a:rPr>
                        <a:t>7.</a:t>
                      </a:r>
                      <a:r>
                        <a:rPr kumimoji="1" lang="zh-TW" altLang="en-US" sz="1400" b="1" i="0" u="none" strike="noStrike" cap="none" normalizeH="0" baseline="0" smtClean="0">
                          <a:ln>
                            <a:noFill/>
                          </a:ln>
                          <a:solidFill>
                            <a:srgbClr val="FF0000"/>
                          </a:solidFill>
                          <a:effectLst/>
                          <a:latin typeface="Arial" pitchFamily="34" charset="0"/>
                          <a:ea typeface="新細明體" pitchFamily="18" charset="-120"/>
                        </a:rPr>
                        <a:t>持有</a:t>
                      </a:r>
                    </a:p>
                  </a:txBody>
                  <a:tcPr marL="99060" marR="99060" anchor="ctr" horzOverflow="overflow">
                    <a:lnL cap="flat">
                      <a:noFill/>
                    </a:lnL>
                    <a:lnR>
                      <a:noFill/>
                    </a:lnR>
                    <a:lnT>
                      <a:noFill/>
                    </a:lnT>
                    <a:lnB cap="flat">
                      <a:noFill/>
                    </a:lnB>
                    <a:lnTlToBr>
                      <a:noFill/>
                    </a:lnTlToBr>
                    <a:lnBlToTr>
                      <a:noFill/>
                    </a:lnBlToTr>
                    <a:solidFill>
                      <a:srgbClr val="FFFFFF"/>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三年以下拘役或</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五萬元以下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p>
                  </a:txBody>
                  <a:tcPr marL="99060" marR="99060" anchor="ctr" horzOverflow="overflow">
                    <a:lnL>
                      <a:noFill/>
                    </a:lnL>
                    <a:lnR>
                      <a:noFill/>
                    </a:lnR>
                    <a:lnT>
                      <a:noFill/>
                    </a:lnT>
                    <a:lnB cap="flat">
                      <a:noFill/>
                    </a:lnB>
                    <a:lnTlToBr>
                      <a:noFill/>
                    </a:lnTlToBr>
                    <a:lnBlToTr>
                      <a:noFill/>
                    </a:lnBlToTr>
                    <a:solidFill>
                      <a:srgbClr val="CCCCCC"/>
                    </a:solidFill>
                  </a:tcPr>
                </a:tc>
                <a:tc h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二年以下拘役或</a:t>
                      </a:r>
                      <a:b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b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r>
                        <a:rPr kumimoji="1" lang="zh-TW" altLang="en-US" sz="1200" b="1" i="0" u="none" strike="noStrike" cap="none" normalizeH="0" baseline="0" smtClean="0">
                          <a:ln>
                            <a:noFill/>
                          </a:ln>
                          <a:solidFill>
                            <a:srgbClr val="FF0000"/>
                          </a:solidFill>
                          <a:effectLst/>
                          <a:latin typeface="Arial" pitchFamily="34" charset="0"/>
                          <a:ea typeface="新細明體" pitchFamily="18" charset="-120"/>
                        </a:rPr>
                        <a:t>三萬元以下</a:t>
                      </a:r>
                      <a:r>
                        <a:rPr kumimoji="1" lang="en-US" altLang="zh-TW" sz="1200" b="1" i="0" u="none" strike="noStrike" cap="none" normalizeH="0" baseline="0" smtClean="0">
                          <a:ln>
                            <a:noFill/>
                          </a:ln>
                          <a:solidFill>
                            <a:srgbClr val="FF0000"/>
                          </a:solidFill>
                          <a:effectLst/>
                          <a:latin typeface="Arial" pitchFamily="34" charset="0"/>
                          <a:ea typeface="新細明體" pitchFamily="18" charset="-120"/>
                        </a:rPr>
                        <a:t>)</a:t>
                      </a:r>
                    </a:p>
                  </a:txBody>
                  <a:tcPr marL="99060" marR="99060" anchor="ctr" horzOverflow="overflow">
                    <a:lnL>
                      <a:noFill/>
                    </a:lnL>
                    <a:lnR>
                      <a:noFill/>
                    </a:lnR>
                    <a:lnT>
                      <a:noFill/>
                    </a:lnT>
                    <a:lnB cap="flat">
                      <a:noFill/>
                    </a:lnB>
                    <a:lnTlToBr>
                      <a:noFill/>
                    </a:lnTlToBr>
                    <a:lnBlToTr>
                      <a:noFill/>
                    </a:lnBlToTr>
                    <a:solidFill>
                      <a:srgbClr val="CCCC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p>
                  </a:txBody>
                  <a:tcPr marL="99060" marR="99060" anchor="ctr" horzOverflow="overflow">
                    <a:lnL>
                      <a:noFill/>
                    </a:lnL>
                    <a:lnR>
                      <a:noFill/>
                    </a:lnR>
                    <a:lnT>
                      <a:noFill/>
                    </a:lnT>
                    <a:lnB cap="flat">
                      <a:noFill/>
                    </a:lnB>
                    <a:lnTlToBr>
                      <a:noFill/>
                    </a:lnTlToBr>
                    <a:lnBlToTr>
                      <a:noFill/>
                    </a:lnBlToTr>
                    <a:solidFill>
                      <a:srgbClr val="CCCCCC"/>
                    </a:solid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1" i="0" u="none" strike="noStrike" cap="none" normalizeH="0" baseline="0" dirty="0" smtClean="0">
                          <a:ln>
                            <a:noFill/>
                          </a:ln>
                          <a:solidFill>
                            <a:srgbClr val="FF0000"/>
                          </a:solidFill>
                          <a:effectLst/>
                          <a:latin typeface="Arial" pitchFamily="34" charset="0"/>
                          <a:ea typeface="新細明體" pitchFamily="18" charset="-120"/>
                        </a:rPr>
                        <a:t>-</a:t>
                      </a:r>
                    </a:p>
                  </a:txBody>
                  <a:tcPr marL="99060" marR="99060" anchor="ctr" horzOverflow="overflow">
                    <a:lnL>
                      <a:noFill/>
                    </a:lnL>
                    <a:lnR cap="flat">
                      <a:noFill/>
                    </a:lnR>
                    <a:lnT>
                      <a:noFill/>
                    </a:lnT>
                    <a:lnB cap="flat">
                      <a:noFill/>
                    </a:lnB>
                    <a:lnTlToBr>
                      <a:noFill/>
                    </a:lnTlToBr>
                    <a:lnBlToTr>
                      <a:noFill/>
                    </a:lnBlToTr>
                    <a:solidFill>
                      <a:srgbClr val="CCCCCC"/>
                    </a:solidFill>
                  </a:tcPr>
                </a:tc>
                <a:tc hMerge="1">
                  <a:txBody>
                    <a:bodyPr/>
                    <a:lstStyle/>
                    <a:p>
                      <a:endParaRPr lang="zh-TW" altLang="en-US"/>
                    </a:p>
                  </a:txBody>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9906000" cy="1340768"/>
          </a:xfrm>
        </p:spPr>
        <p:txBody>
          <a:bodyPr>
            <a:normAutofit/>
          </a:bodyPr>
          <a:lstStyle/>
          <a:p>
            <a:pPr algn="ctr"/>
            <a:r>
              <a:rPr lang="zh-TW" altLang="en-US" sz="6000" dirty="0">
                <a:solidFill>
                  <a:srgbClr val="C00000"/>
                </a:solidFill>
                <a:latin typeface="華康布丁體" panose="040B0C09000000000000" pitchFamily="81" charset="-120"/>
                <a:ea typeface="華康布丁體" panose="040B0C09000000000000" pitchFamily="81" charset="-120"/>
              </a:rPr>
              <a:t>認識毒品</a:t>
            </a:r>
            <a:r>
              <a:rPr lang="en-US" altLang="zh-TW" sz="6000" dirty="0" smtClean="0">
                <a:solidFill>
                  <a:srgbClr val="C00000"/>
                </a:solidFill>
                <a:latin typeface="華康布丁體" panose="040B0C09000000000000" pitchFamily="81" charset="-120"/>
                <a:ea typeface="華康布丁體" panose="040B0C09000000000000" pitchFamily="81" charset="-120"/>
              </a:rPr>
              <a:t>-</a:t>
            </a:r>
            <a:r>
              <a:rPr lang="zh-TW" altLang="en-US" sz="6000" dirty="0" smtClean="0">
                <a:solidFill>
                  <a:srgbClr val="C00000"/>
                </a:solidFill>
                <a:latin typeface="華康布丁體" panose="040B0C09000000000000" pitchFamily="81" charset="-120"/>
                <a:ea typeface="華康布丁體" panose="040B0C09000000000000" pitchFamily="81" charset="-120"/>
              </a:rPr>
              <a:t>安非他命</a:t>
            </a:r>
            <a:endParaRPr lang="zh-TW" altLang="en-US" sz="6000" dirty="0">
              <a:solidFill>
                <a:srgbClr val="C00000"/>
              </a:solidFill>
              <a:latin typeface="華康布丁體" panose="040B0C09000000000000" pitchFamily="81" charset="-120"/>
              <a:ea typeface="華康布丁體" panose="040B0C09000000000000" pitchFamily="81" charset="-120"/>
            </a:endParaRPr>
          </a:p>
        </p:txBody>
      </p:sp>
      <p:sp>
        <p:nvSpPr>
          <p:cNvPr id="27651" name="Rectangle 3"/>
          <p:cNvSpPr>
            <a:spLocks noGrp="1" noChangeArrowheads="1"/>
          </p:cNvSpPr>
          <p:nvPr>
            <p:ph type="body" idx="1"/>
          </p:nvPr>
        </p:nvSpPr>
        <p:spPr>
          <a:xfrm>
            <a:off x="632520" y="1600200"/>
            <a:ext cx="8778180" cy="5068888"/>
          </a:xfrm>
        </p:spPr>
        <p:txBody>
          <a:bodyPr>
            <a:noAutofit/>
          </a:bodyPr>
          <a:lstStyle/>
          <a:p>
            <a:pPr marL="0" indent="0">
              <a:buNone/>
            </a:pPr>
            <a:r>
              <a:rPr lang="zh-TW" altLang="en-US" sz="3200" dirty="0">
                <a:solidFill>
                  <a:srgbClr val="3333CC"/>
                </a:solidFill>
                <a:latin typeface="華康古印體" panose="03010509000000000000" pitchFamily="65" charset="-120"/>
                <a:ea typeface="華康古印體" panose="03010509000000000000" pitchFamily="65" charset="-120"/>
              </a:rPr>
              <a:t>甲基安非他命是人工合成的化學物質，為安非他命類藥物中危害性最大的一種，台灣地區流行的就是這種，屬於</a:t>
            </a:r>
            <a:r>
              <a:rPr lang="zh-TW" altLang="en-US" sz="3200" dirty="0">
                <a:solidFill>
                  <a:srgbClr val="C00000"/>
                </a:solidFill>
                <a:latin typeface="華康古印體" panose="03010509000000000000" pitchFamily="65" charset="-120"/>
                <a:ea typeface="華康古印體" panose="03010509000000000000" pitchFamily="65" charset="-120"/>
              </a:rPr>
              <a:t>中樞神經興奮劑</a:t>
            </a:r>
            <a:r>
              <a:rPr lang="zh-TW" altLang="en-US" sz="3200" dirty="0">
                <a:solidFill>
                  <a:srgbClr val="3333CC"/>
                </a:solidFill>
                <a:latin typeface="華康古印體" panose="03010509000000000000" pitchFamily="65" charset="-120"/>
                <a:ea typeface="華康古印體" panose="03010509000000000000" pitchFamily="65" charset="-120"/>
              </a:rPr>
              <a:t>，為</a:t>
            </a:r>
            <a:r>
              <a:rPr lang="zh-TW" altLang="en-US" sz="3200" dirty="0">
                <a:solidFill>
                  <a:srgbClr val="C00000"/>
                </a:solidFill>
                <a:latin typeface="華康古印體" panose="03010509000000000000" pitchFamily="65" charset="-120"/>
                <a:ea typeface="華康古印體" panose="03010509000000000000" pitchFamily="65" charset="-120"/>
              </a:rPr>
              <a:t>二級毒品</a:t>
            </a:r>
            <a:r>
              <a:rPr lang="zh-TW" altLang="en-US" sz="3200" dirty="0">
                <a:solidFill>
                  <a:srgbClr val="3333CC"/>
                </a:solidFill>
                <a:latin typeface="華康古印體" panose="03010509000000000000" pitchFamily="65" charset="-120"/>
                <a:ea typeface="華康古印體" panose="03010509000000000000" pitchFamily="65" charset="-120"/>
              </a:rPr>
              <a:t>。</a:t>
            </a:r>
          </a:p>
          <a:p>
            <a:pPr marL="0" indent="0">
              <a:buNone/>
            </a:pPr>
            <a:r>
              <a:rPr lang="zh-TW" altLang="en-US" sz="3200" dirty="0">
                <a:solidFill>
                  <a:srgbClr val="3333CC"/>
                </a:solidFill>
                <a:latin typeface="華康古印體" panose="03010509000000000000" pitchFamily="65" charset="-120"/>
                <a:ea typeface="華康古印體" panose="03010509000000000000" pitchFamily="65" charset="-120"/>
              </a:rPr>
              <a:t>目前為青少年最常使用的毒品。</a:t>
            </a:r>
          </a:p>
          <a:p>
            <a:pPr marL="0" indent="0">
              <a:buNone/>
            </a:pPr>
            <a:r>
              <a:rPr lang="zh-TW" altLang="en-US" sz="3200" dirty="0">
                <a:solidFill>
                  <a:srgbClr val="3333CC"/>
                </a:solidFill>
                <a:latin typeface="華康古印體" panose="03010509000000000000" pitchFamily="65" charset="-120"/>
                <a:ea typeface="華康古印體" panose="03010509000000000000" pitchFamily="65" charset="-120"/>
              </a:rPr>
              <a:t>常被誤信為能消除昏昏欲睡及疲勞，一但使用極易成癮而產生強烈的心理渴求，導致惡性循環使用，事實上</a:t>
            </a:r>
            <a:r>
              <a:rPr lang="zh-TW" altLang="en-US" sz="3200" dirty="0">
                <a:solidFill>
                  <a:srgbClr val="C00000"/>
                </a:solidFill>
                <a:latin typeface="華康古印體" panose="03010509000000000000" pitchFamily="65" charset="-120"/>
                <a:ea typeface="華康古印體" panose="03010509000000000000" pitchFamily="65" charset="-120"/>
              </a:rPr>
              <a:t>對消除疲勞毫無幫助</a:t>
            </a:r>
            <a:r>
              <a:rPr lang="zh-TW" altLang="en-US" sz="3200" dirty="0">
                <a:solidFill>
                  <a:srgbClr val="3333CC"/>
                </a:solidFill>
                <a:latin typeface="華康古印體" panose="03010509000000000000" pitchFamily="65" charset="-120"/>
                <a:ea typeface="華康古印體" panose="03010509000000000000" pitchFamily="65" charset="-120"/>
              </a:rPr>
              <a:t>。 </a:t>
            </a:r>
          </a:p>
          <a:p>
            <a:pPr marL="0" indent="0">
              <a:buNone/>
            </a:pPr>
            <a:r>
              <a:rPr lang="zh-TW" altLang="en-US" sz="3200" dirty="0">
                <a:solidFill>
                  <a:srgbClr val="C00000"/>
                </a:solidFill>
                <a:latin typeface="華康古印體" panose="03010509000000000000" pitchFamily="65" charset="-120"/>
                <a:ea typeface="華康古印體" panose="03010509000000000000" pitchFamily="65" charset="-120"/>
              </a:rPr>
              <a:t>尿液偵測</a:t>
            </a:r>
            <a:r>
              <a:rPr lang="zh-TW" altLang="en-US" sz="3200" dirty="0">
                <a:solidFill>
                  <a:srgbClr val="3333CC"/>
                </a:solidFill>
                <a:latin typeface="華康古印體" panose="03010509000000000000" pitchFamily="65" charset="-120"/>
                <a:ea typeface="華康古印體" panose="03010509000000000000" pitchFamily="65" charset="-120"/>
              </a:rPr>
              <a:t>為最好最簡便的偵測方法，</a:t>
            </a:r>
            <a:r>
              <a:rPr lang="zh-TW" altLang="en-US" sz="3200" dirty="0">
                <a:solidFill>
                  <a:srgbClr val="C00000"/>
                </a:solidFill>
                <a:latin typeface="華康古印體" panose="03010509000000000000" pitchFamily="65" charset="-120"/>
                <a:ea typeface="華康古印體" panose="03010509000000000000" pitchFamily="65" charset="-120"/>
              </a:rPr>
              <a:t>無解毒劑</a:t>
            </a:r>
            <a:r>
              <a:rPr lang="zh-TW" altLang="en-US" sz="3200" dirty="0">
                <a:solidFill>
                  <a:srgbClr val="3333CC"/>
                </a:solidFill>
                <a:latin typeface="華康古印體" panose="03010509000000000000" pitchFamily="65" charset="-120"/>
                <a:ea typeface="華康古印體" panose="03010509000000000000" pitchFamily="65" charset="-120"/>
              </a:rPr>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9" name="Picture 7" descr="o2"/>
          <p:cNvPicPr>
            <a:picLocks noChangeAspect="1" noChangeArrowheads="1"/>
          </p:cNvPicPr>
          <p:nvPr/>
        </p:nvPicPr>
        <p:blipFill>
          <a:blip r:embed="rId3" cstate="print"/>
          <a:srcRect/>
          <a:stretch>
            <a:fillRect/>
          </a:stretch>
        </p:blipFill>
        <p:spPr bwMode="auto">
          <a:xfrm>
            <a:off x="0" y="13433"/>
            <a:ext cx="9693721" cy="6066393"/>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62" name="Rectangle 22"/>
          <p:cNvSpPr>
            <a:spLocks noGrp="1" noChangeArrowheads="1"/>
          </p:cNvSpPr>
          <p:nvPr>
            <p:ph type="title"/>
          </p:nvPr>
        </p:nvSpPr>
        <p:spPr>
          <a:xfrm>
            <a:off x="0" y="1"/>
            <a:ext cx="9906000" cy="1251346"/>
          </a:xfrm>
        </p:spPr>
        <p:txBody>
          <a:bodyPr>
            <a:noAutofit/>
          </a:bodyPr>
          <a:lstStyle/>
          <a:p>
            <a:pPr algn="ctr"/>
            <a:r>
              <a:rPr lang="zh-TW" altLang="en-US" sz="6000" dirty="0">
                <a:solidFill>
                  <a:srgbClr val="C00000"/>
                </a:solidFill>
                <a:latin typeface="華康布丁體" panose="040B0C09000000000000" pitchFamily="81" charset="-120"/>
                <a:ea typeface="華康布丁體" panose="040B0C09000000000000" pitchFamily="81" charset="-120"/>
              </a:rPr>
              <a:t>安非他命對身體的</a:t>
            </a:r>
            <a:r>
              <a:rPr lang="zh-TW" altLang="en-US" sz="6000" dirty="0" smtClean="0">
                <a:solidFill>
                  <a:srgbClr val="C00000"/>
                </a:solidFill>
                <a:latin typeface="華康布丁體" panose="040B0C09000000000000" pitchFamily="81" charset="-120"/>
                <a:ea typeface="華康布丁體" panose="040B0C09000000000000" pitchFamily="81" charset="-120"/>
              </a:rPr>
              <a:t>傷害</a:t>
            </a:r>
            <a:endParaRPr lang="zh-TW" altLang="en-US" sz="6000" dirty="0">
              <a:solidFill>
                <a:srgbClr val="C00000"/>
              </a:solidFill>
              <a:latin typeface="華康布丁體" panose="040B0C09000000000000" pitchFamily="81" charset="-120"/>
              <a:ea typeface="華康布丁體" panose="040B0C09000000000000" pitchFamily="81" charset="-120"/>
            </a:endParaRPr>
          </a:p>
        </p:txBody>
      </p:sp>
      <p:graphicFrame>
        <p:nvGraphicFramePr>
          <p:cNvPr id="138273" name="Group 33"/>
          <p:cNvGraphicFramePr>
            <a:graphicFrameLocks noGrp="1"/>
          </p:cNvGraphicFramePr>
          <p:nvPr>
            <p:ph sz="half" idx="2"/>
            <p:extLst>
              <p:ext uri="{D42A27DB-BD31-4B8C-83A1-F6EECF244321}">
                <p14:modId xmlns:p14="http://schemas.microsoft.com/office/powerpoint/2010/main" val="510736455"/>
              </p:ext>
            </p:extLst>
          </p:nvPr>
        </p:nvGraphicFramePr>
        <p:xfrm>
          <a:off x="272480" y="1600200"/>
          <a:ext cx="9561512" cy="4102601"/>
        </p:xfrm>
        <a:graphic>
          <a:graphicData uri="http://schemas.openxmlformats.org/drawingml/2006/table">
            <a:tbl>
              <a:tblPr/>
              <a:tblGrid>
                <a:gridCol w="3184595">
                  <a:extLst>
                    <a:ext uri="{9D8B030D-6E8A-4147-A177-3AD203B41FA5}">
                      <a16:colId xmlns:a16="http://schemas.microsoft.com/office/drawing/2014/main" val="20000"/>
                    </a:ext>
                  </a:extLst>
                </a:gridCol>
                <a:gridCol w="3192322">
                  <a:extLst>
                    <a:ext uri="{9D8B030D-6E8A-4147-A177-3AD203B41FA5}">
                      <a16:colId xmlns:a16="http://schemas.microsoft.com/office/drawing/2014/main" val="20001"/>
                    </a:ext>
                  </a:extLst>
                </a:gridCol>
                <a:gridCol w="3184595">
                  <a:extLst>
                    <a:ext uri="{9D8B030D-6E8A-4147-A177-3AD203B41FA5}">
                      <a16:colId xmlns:a16="http://schemas.microsoft.com/office/drawing/2014/main" val="20002"/>
                    </a:ext>
                  </a:extLst>
                </a:gridCol>
              </a:tblGrid>
              <a:tr h="67667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1" lang="zh-TW" altLang="en-US" sz="2800" b="1" i="0" u="none" strike="noStrike" cap="none" normalizeH="0" baseline="0" dirty="0" smtClean="0">
                          <a:ln>
                            <a:noFill/>
                          </a:ln>
                          <a:solidFill>
                            <a:srgbClr val="0070C0"/>
                          </a:solidFill>
                          <a:effectLst>
                            <a:outerShdw blurRad="38100" dist="38100" dir="2700000" algn="tl">
                              <a:srgbClr val="000000"/>
                            </a:outerShdw>
                          </a:effectLst>
                          <a:latin typeface="華康古印體" panose="03010509000000000000" pitchFamily="65" charset="-120"/>
                          <a:ea typeface="華康古印體" panose="03010509000000000000" pitchFamily="65" charset="-120"/>
                        </a:rPr>
                        <a:t>輕度</a:t>
                      </a:r>
                      <a:endParaRPr kumimoji="1" lang="en-US" altLang="zh-TW" sz="2800" b="1" i="0" u="none" strike="noStrike" cap="none" normalizeH="0" baseline="0" dirty="0" smtClean="0">
                        <a:ln>
                          <a:noFill/>
                        </a:ln>
                        <a:solidFill>
                          <a:srgbClr val="0070C0"/>
                        </a:solidFill>
                        <a:effectLst>
                          <a:outerShdw blurRad="38100" dist="38100" dir="2700000" algn="tl">
                            <a:srgbClr val="000000"/>
                          </a:outerShdw>
                        </a:effectLst>
                        <a:latin typeface="華康古印體" panose="03010509000000000000" pitchFamily="65" charset="-120"/>
                        <a:ea typeface="華康古印體" panose="03010509000000000000" pitchFamily="65" charset="-12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1" lang="zh-TW" altLang="en-US" sz="2800" b="1" i="0" u="none" strike="noStrike" cap="none" normalizeH="0" baseline="0" dirty="0" smtClean="0">
                          <a:ln>
                            <a:noFill/>
                          </a:ln>
                          <a:solidFill>
                            <a:srgbClr val="7030A0"/>
                          </a:solidFill>
                          <a:effectLst>
                            <a:outerShdw blurRad="38100" dist="38100" dir="2700000" algn="tl">
                              <a:srgbClr val="000000"/>
                            </a:outerShdw>
                          </a:effectLst>
                          <a:latin typeface="華康古印體" panose="03010509000000000000" pitchFamily="65" charset="-120"/>
                          <a:ea typeface="華康古印體" panose="03010509000000000000" pitchFamily="65" charset="-120"/>
                        </a:rPr>
                        <a:t>中度</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1" lang="zh-TW" altLang="en-US" sz="2800" b="1" i="0" u="none" strike="noStrike" cap="none" normalizeH="0" baseline="0" dirty="0" smtClean="0">
                          <a:ln>
                            <a:noFill/>
                          </a:ln>
                          <a:solidFill>
                            <a:srgbClr val="3333CC"/>
                          </a:solidFill>
                          <a:effectLst>
                            <a:outerShdw blurRad="38100" dist="38100" dir="2700000" algn="tl">
                              <a:srgbClr val="000000"/>
                            </a:outerShdw>
                          </a:effectLst>
                          <a:latin typeface="華康古印體" panose="03010509000000000000" pitchFamily="65" charset="-120"/>
                          <a:ea typeface="華康古印體" panose="03010509000000000000" pitchFamily="65" charset="-120"/>
                        </a:rPr>
                        <a:t>重度</a:t>
                      </a:r>
                      <a:endParaRPr kumimoji="1" lang="en-US" altLang="zh-TW" sz="2800" b="1" i="0" u="none" strike="noStrike" cap="none" normalizeH="0" baseline="0" dirty="0" smtClean="0">
                        <a:ln>
                          <a:noFill/>
                        </a:ln>
                        <a:solidFill>
                          <a:srgbClr val="3333CC"/>
                        </a:solidFill>
                        <a:effectLst>
                          <a:outerShdw blurRad="38100" dist="38100" dir="2700000" algn="tl">
                            <a:srgbClr val="000000"/>
                          </a:outerShdw>
                        </a:effectLst>
                        <a:latin typeface="華康古印體" panose="03010509000000000000" pitchFamily="65" charset="-120"/>
                        <a:ea typeface="華康古印體" panose="03010509000000000000" pitchFamily="65" charset="-12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25929">
                <a:tc>
                  <a:txBody>
                    <a:bodyPr/>
                    <a:lstStyle/>
                    <a:p>
                      <a:pPr marL="0" marR="0" lvl="0" indent="0" algn="just"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1" lang="zh-TW" altLang="en-US" sz="2800" b="0" i="0" u="none" strike="noStrike" cap="none" normalizeH="0" baseline="0" dirty="0" smtClean="0">
                          <a:ln>
                            <a:noFill/>
                          </a:ln>
                          <a:solidFill>
                            <a:srgbClr val="0070C0"/>
                          </a:solidFill>
                          <a:effectLst/>
                          <a:latin typeface="華康古印體" panose="03010509000000000000" pitchFamily="65" charset="-120"/>
                          <a:ea typeface="華康古印體" panose="03010509000000000000" pitchFamily="65" charset="-120"/>
                        </a:rPr>
                        <a:t>濫用初期會發生下列影響</a:t>
                      </a:r>
                      <a:r>
                        <a:rPr kumimoji="1" lang="en-US" altLang="zh-TW" sz="2800" b="0" i="0" u="none" strike="noStrike" cap="none" normalizeH="0" baseline="0" dirty="0" smtClean="0">
                          <a:ln>
                            <a:noFill/>
                          </a:ln>
                          <a:solidFill>
                            <a:srgbClr val="0070C0"/>
                          </a:solidFill>
                          <a:effectLst/>
                          <a:latin typeface="華康古印體" panose="03010509000000000000" pitchFamily="65" charset="-120"/>
                          <a:ea typeface="華康古印體" panose="03010509000000000000" pitchFamily="65" charset="-120"/>
                        </a:rPr>
                        <a:t>:</a:t>
                      </a:r>
                      <a:r>
                        <a:rPr kumimoji="1" lang="zh-TW" altLang="en-US" sz="2800" b="0" i="0" u="none" strike="noStrike" cap="none" normalizeH="0" baseline="0" dirty="0" smtClean="0">
                          <a:ln>
                            <a:noFill/>
                          </a:ln>
                          <a:solidFill>
                            <a:srgbClr val="0070C0"/>
                          </a:solidFill>
                          <a:effectLst/>
                          <a:latin typeface="華康古印體" panose="03010509000000000000" pitchFamily="65" charset="-120"/>
                          <a:ea typeface="華康古印體" panose="03010509000000000000" pitchFamily="65" charset="-120"/>
                        </a:rPr>
                        <a:t>心悸、煩躁不安、頭痛、身體顫抖、失眠、目眩、頭暈、食慾下降、性慾不振</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1" lang="zh-TW" altLang="en-US" sz="2800" b="0" i="0" u="none" strike="noStrike" cap="none" normalizeH="0" baseline="0" dirty="0" smtClean="0">
                          <a:ln>
                            <a:noFill/>
                          </a:ln>
                          <a:solidFill>
                            <a:srgbClr val="7030A0"/>
                          </a:solidFill>
                          <a:effectLst/>
                          <a:latin typeface="華康古印體" panose="03010509000000000000" pitchFamily="65" charset="-120"/>
                          <a:ea typeface="華康古印體" panose="03010509000000000000" pitchFamily="65" charset="-120"/>
                        </a:rPr>
                        <a:t>濫用量增加，會引起的現象</a:t>
                      </a:r>
                      <a:r>
                        <a:rPr kumimoji="1" lang="en-US" altLang="zh-TW" sz="2800" b="0" i="0" u="none" strike="noStrike" cap="none" normalizeH="0" baseline="0" dirty="0" smtClean="0">
                          <a:ln>
                            <a:noFill/>
                          </a:ln>
                          <a:solidFill>
                            <a:srgbClr val="7030A0"/>
                          </a:solidFill>
                          <a:effectLst/>
                          <a:latin typeface="華康古印體" panose="03010509000000000000" pitchFamily="65" charset="-120"/>
                          <a:ea typeface="華康古印體" panose="03010509000000000000" pitchFamily="65" charset="-120"/>
                        </a:rPr>
                        <a:t>:</a:t>
                      </a:r>
                      <a:r>
                        <a:rPr kumimoji="1" lang="zh-TW" altLang="en-US" sz="2800" b="0" i="0" u="none" strike="noStrike" cap="none" normalizeH="0" baseline="0" dirty="0" smtClean="0">
                          <a:ln>
                            <a:noFill/>
                          </a:ln>
                          <a:solidFill>
                            <a:srgbClr val="7030A0"/>
                          </a:solidFill>
                          <a:effectLst/>
                          <a:latin typeface="華康古印體" panose="03010509000000000000" pitchFamily="65" charset="-120"/>
                          <a:ea typeface="華康古印體" panose="03010509000000000000" pitchFamily="65" charset="-120"/>
                        </a:rPr>
                        <a:t>發汗、愛說話、發熱、激動不安、胸痛、昏厥、心臟衰竭</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1" lang="zh-TW" altLang="en-US" sz="2800" b="0" i="0" u="none" strike="noStrike" cap="none" normalizeH="0" baseline="0" dirty="0" smtClean="0">
                          <a:ln>
                            <a:noFill/>
                          </a:ln>
                          <a:solidFill>
                            <a:srgbClr val="3333CC"/>
                          </a:solidFill>
                          <a:effectLst/>
                          <a:latin typeface="華康古印體" panose="03010509000000000000" pitchFamily="65" charset="-120"/>
                          <a:ea typeface="華康古印體" panose="03010509000000000000" pitchFamily="65" charset="-120"/>
                        </a:rPr>
                        <a:t>過量濫用會導致昏迷、抽搐、腦出血休克致死。常見的死亡原因</a:t>
                      </a:r>
                      <a:r>
                        <a:rPr kumimoji="1" lang="en-US" altLang="zh-TW" sz="2800" b="0" i="0" u="none" strike="noStrike" cap="none" normalizeH="0" baseline="0" dirty="0" smtClean="0">
                          <a:ln>
                            <a:noFill/>
                          </a:ln>
                          <a:solidFill>
                            <a:srgbClr val="3333CC"/>
                          </a:solidFill>
                          <a:effectLst/>
                          <a:latin typeface="華康古印體" panose="03010509000000000000" pitchFamily="65" charset="-120"/>
                          <a:ea typeface="華康古印體" panose="03010509000000000000" pitchFamily="65" charset="-120"/>
                        </a:rPr>
                        <a:t>:</a:t>
                      </a:r>
                      <a:r>
                        <a:rPr kumimoji="1" lang="zh-TW" altLang="en-US" sz="2800" b="0" i="0" u="none" strike="noStrike" cap="none" normalizeH="0" baseline="0" dirty="0" smtClean="0">
                          <a:ln>
                            <a:noFill/>
                          </a:ln>
                          <a:solidFill>
                            <a:srgbClr val="3333CC"/>
                          </a:solidFill>
                          <a:effectLst/>
                          <a:latin typeface="華康古印體" panose="03010509000000000000" pitchFamily="65" charset="-120"/>
                          <a:ea typeface="華康古印體" panose="03010509000000000000" pitchFamily="65" charset="-120"/>
                        </a:rPr>
                        <a:t>心臟衰竭、腦血管病變、</a:t>
                      </a:r>
                      <a:br>
                        <a:rPr kumimoji="1" lang="zh-TW" altLang="en-US" sz="2800" b="0" i="0" u="none" strike="noStrike" cap="none" normalizeH="0" baseline="0" dirty="0" smtClean="0">
                          <a:ln>
                            <a:noFill/>
                          </a:ln>
                          <a:solidFill>
                            <a:srgbClr val="3333CC"/>
                          </a:solidFill>
                          <a:effectLst/>
                          <a:latin typeface="華康古印體" panose="03010509000000000000" pitchFamily="65" charset="-120"/>
                          <a:ea typeface="華康古印體" panose="03010509000000000000" pitchFamily="65" charset="-120"/>
                        </a:rPr>
                      </a:br>
                      <a:r>
                        <a:rPr kumimoji="1" lang="zh-TW" altLang="en-US" sz="2800" b="0" i="0" u="none" strike="noStrike" cap="none" normalizeH="0" baseline="0" dirty="0" smtClean="0">
                          <a:ln>
                            <a:noFill/>
                          </a:ln>
                          <a:solidFill>
                            <a:srgbClr val="3333CC"/>
                          </a:solidFill>
                          <a:effectLst/>
                          <a:latin typeface="華康古印體" panose="03010509000000000000" pitchFamily="65" charset="-120"/>
                          <a:ea typeface="華康古印體" panose="03010509000000000000" pitchFamily="65" charset="-120"/>
                        </a:rPr>
                        <a:t>精神障害引起的傷害事故</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C00000"/>
                </a:solidFill>
                <a:latin typeface="華康布丁體" panose="040B0C09000000000000" pitchFamily="81" charset="-120"/>
                <a:ea typeface="華康布丁體" panose="040B0C09000000000000" pitchFamily="81" charset="-120"/>
              </a:rPr>
              <a:t>安非他命精神病</a:t>
            </a:r>
          </a:p>
        </p:txBody>
      </p:sp>
      <p:sp>
        <p:nvSpPr>
          <p:cNvPr id="145411" name="Rectangle 3"/>
          <p:cNvSpPr>
            <a:spLocks noGrp="1" noChangeArrowheads="1"/>
          </p:cNvSpPr>
          <p:nvPr>
            <p:ph type="body" idx="1"/>
          </p:nvPr>
        </p:nvSpPr>
        <p:spPr>
          <a:xfrm>
            <a:off x="704529" y="1600201"/>
            <a:ext cx="8568952" cy="4530725"/>
          </a:xfrm>
        </p:spPr>
        <p:txBody>
          <a:bodyPr>
            <a:normAutofit/>
          </a:bodyPr>
          <a:lstStyle/>
          <a:p>
            <a:r>
              <a:rPr lang="zh-TW" altLang="en-US" sz="3200" b="1" dirty="0">
                <a:solidFill>
                  <a:srgbClr val="3333CC"/>
                </a:solidFill>
                <a:ea typeface="標楷體" pitchFamily="65" charset="-120"/>
              </a:rPr>
              <a:t>長期濫用安非他命產生</a:t>
            </a:r>
            <a:r>
              <a:rPr lang="zh-TW" altLang="en-US" sz="3200" b="1" dirty="0">
                <a:solidFill>
                  <a:srgbClr val="C00000"/>
                </a:solidFill>
                <a:ea typeface="標楷體" pitchFamily="65" charset="-120"/>
              </a:rPr>
              <a:t>精神障害</a:t>
            </a:r>
          </a:p>
          <a:p>
            <a:pPr lvl="1"/>
            <a:r>
              <a:rPr lang="zh-TW" altLang="en-US" sz="3200" b="1" dirty="0">
                <a:solidFill>
                  <a:srgbClr val="3333CC"/>
                </a:solidFill>
                <a:ea typeface="標楷體" pitchFamily="65" charset="-120"/>
              </a:rPr>
              <a:t>安非他命精神病</a:t>
            </a:r>
          </a:p>
          <a:p>
            <a:pPr lvl="2"/>
            <a:r>
              <a:rPr lang="zh-TW" altLang="en-US" sz="3200" dirty="0">
                <a:solidFill>
                  <a:srgbClr val="C00000"/>
                </a:solidFill>
                <a:ea typeface="標楷體" pitchFamily="65" charset="-120"/>
              </a:rPr>
              <a:t>焦慮、多疑、恐懼，常導致傷害事件</a:t>
            </a:r>
          </a:p>
          <a:p>
            <a:pPr lvl="2"/>
            <a:r>
              <a:rPr lang="zh-TW" altLang="en-US" sz="3200" dirty="0">
                <a:solidFill>
                  <a:srgbClr val="C00000"/>
                </a:solidFill>
                <a:ea typeface="標楷體" pitchFamily="65" charset="-120"/>
              </a:rPr>
              <a:t>發生被迫害的妄想</a:t>
            </a:r>
          </a:p>
          <a:p>
            <a:pPr lvl="2"/>
            <a:r>
              <a:rPr lang="zh-TW" altLang="en-US" sz="3200" dirty="0">
                <a:solidFill>
                  <a:srgbClr val="C00000"/>
                </a:solidFill>
                <a:ea typeface="標楷體" pitchFamily="65" charset="-120"/>
              </a:rPr>
              <a:t>突發幻覺，常有自殘</a:t>
            </a:r>
            <a:r>
              <a:rPr lang="zh-TW" altLang="en-US" sz="3200" dirty="0" smtClean="0">
                <a:solidFill>
                  <a:srgbClr val="C00000"/>
                </a:solidFill>
                <a:ea typeface="標楷體" pitchFamily="65" charset="-120"/>
              </a:rPr>
              <a:t>行為</a:t>
            </a:r>
            <a:endParaRPr lang="zh-TW" altLang="en-US" sz="3200" dirty="0">
              <a:solidFill>
                <a:srgbClr val="3333CC"/>
              </a:solidFill>
              <a:ea typeface="標楷體" pitchFamily="65" charset="-120"/>
            </a:endParaRPr>
          </a:p>
          <a:p>
            <a:r>
              <a:rPr lang="zh-TW" altLang="en-US" sz="3200" dirty="0">
                <a:solidFill>
                  <a:srgbClr val="3333CC"/>
                </a:solidFill>
                <a:latin typeface="標楷體" pitchFamily="65" charset="-120"/>
                <a:ea typeface="標楷體" pitchFamily="65" charset="-120"/>
              </a:rPr>
              <a:t>安非他命戒斷的情形類似</a:t>
            </a:r>
            <a:r>
              <a:rPr lang="zh-TW" altLang="en-US" sz="3200" dirty="0">
                <a:solidFill>
                  <a:srgbClr val="C00000"/>
                </a:solidFill>
                <a:latin typeface="標楷體" pitchFamily="65" charset="-120"/>
                <a:ea typeface="標楷體" pitchFamily="65" charset="-120"/>
              </a:rPr>
              <a:t>憂鬱症</a:t>
            </a:r>
            <a:r>
              <a:rPr lang="zh-TW" altLang="en-US" sz="3200" dirty="0">
                <a:solidFill>
                  <a:srgbClr val="3333CC"/>
                </a:solidFill>
                <a:latin typeface="標楷體" pitchFamily="65" charset="-120"/>
                <a:ea typeface="標楷體" pitchFamily="65" charset="-120"/>
              </a:rPr>
              <a:t>，常有</a:t>
            </a:r>
            <a:r>
              <a:rPr lang="zh-TW" altLang="en-US" sz="3200" dirty="0">
                <a:solidFill>
                  <a:srgbClr val="C00000"/>
                </a:solidFill>
                <a:latin typeface="標楷體" pitchFamily="65" charset="-120"/>
                <a:ea typeface="標楷體" pitchFamily="65" charset="-120"/>
              </a:rPr>
              <a:t>自傷</a:t>
            </a:r>
            <a:r>
              <a:rPr lang="zh-TW" altLang="en-US" sz="3200" dirty="0">
                <a:solidFill>
                  <a:srgbClr val="3333CC"/>
                </a:solidFill>
                <a:latin typeface="標楷體" pitchFamily="65" charset="-120"/>
                <a:ea typeface="標楷體" pitchFamily="65" charset="-120"/>
              </a:rPr>
              <a:t>、</a:t>
            </a:r>
            <a:r>
              <a:rPr lang="zh-TW" altLang="en-US" sz="3200" dirty="0">
                <a:solidFill>
                  <a:srgbClr val="C00000"/>
                </a:solidFill>
                <a:latin typeface="標楷體" pitchFamily="65" charset="-120"/>
                <a:ea typeface="標楷體" pitchFamily="65" charset="-120"/>
              </a:rPr>
              <a:t>自殺</a:t>
            </a:r>
            <a:r>
              <a:rPr lang="zh-TW" altLang="en-US" sz="3200" dirty="0">
                <a:solidFill>
                  <a:srgbClr val="3333CC"/>
                </a:solidFill>
                <a:latin typeface="標楷體" pitchFamily="65" charset="-120"/>
                <a:ea typeface="標楷體" pitchFamily="65" charset="-120"/>
              </a:rPr>
              <a: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1"/>
            <a:ext cx="9906000" cy="1268759"/>
          </a:xfrm>
        </p:spPr>
        <p:txBody>
          <a:bodyPr>
            <a:normAutofit/>
          </a:bodyPr>
          <a:lstStyle/>
          <a:p>
            <a:pPr algn="ctr"/>
            <a:r>
              <a:rPr lang="en-US" altLang="zh-TW" sz="4876" dirty="0">
                <a:solidFill>
                  <a:srgbClr val="FF0000"/>
                </a:solidFill>
                <a:latin typeface="Arial" panose="020B0604020202020204" pitchFamily="34" charset="0"/>
                <a:cs typeface="Arial" panose="020B0604020202020204" pitchFamily="34" charset="0"/>
              </a:rPr>
              <a:t>Q</a:t>
            </a:r>
            <a:r>
              <a:rPr lang="zh-TW" altLang="en-US" sz="4876" dirty="0">
                <a:solidFill>
                  <a:srgbClr val="FF0000"/>
                </a:solidFill>
                <a:latin typeface="Arial" panose="020B0604020202020204" pitchFamily="34" charset="0"/>
                <a:cs typeface="Arial" panose="020B0604020202020204" pitchFamily="34" charset="0"/>
              </a:rPr>
              <a:t> </a:t>
            </a:r>
            <a:r>
              <a:rPr lang="en-US" altLang="zh-TW" sz="4876" dirty="0">
                <a:solidFill>
                  <a:srgbClr val="FF0000"/>
                </a:solidFill>
                <a:latin typeface="Arial" panose="020B0604020202020204" pitchFamily="34" charset="0"/>
                <a:cs typeface="Arial" panose="020B0604020202020204" pitchFamily="34" charset="0"/>
              </a:rPr>
              <a:t>and A</a:t>
            </a:r>
            <a:endParaRPr lang="zh-TW" altLang="en-US" sz="4876" dirty="0">
              <a:solidFill>
                <a:srgbClr val="FF0000"/>
              </a:solidFill>
              <a:latin typeface="Arial" panose="020B0604020202020204" pitchFamily="34" charset="0"/>
              <a:cs typeface="Arial" panose="020B0604020202020204" pitchFamily="34" charset="0"/>
            </a:endParaRPr>
          </a:p>
        </p:txBody>
      </p:sp>
      <p:sp>
        <p:nvSpPr>
          <p:cNvPr id="3" name="文字版面配置區 2"/>
          <p:cNvSpPr>
            <a:spLocks noGrp="1"/>
          </p:cNvSpPr>
          <p:nvPr>
            <p:ph type="body" idx="1"/>
          </p:nvPr>
        </p:nvSpPr>
        <p:spPr>
          <a:xfrm>
            <a:off x="632520" y="1484784"/>
            <a:ext cx="9001000" cy="4968552"/>
          </a:xfrm>
          <a:noFill/>
        </p:spPr>
        <p:txBody>
          <a:bodyPr>
            <a:noAutofit/>
          </a:bodyPr>
          <a:lstStyle/>
          <a:p>
            <a:r>
              <a:rPr lang="en-US" altLang="zh-TW" sz="3200" dirty="0" smtClean="0">
                <a:solidFill>
                  <a:schemeClr val="tx1"/>
                </a:solidFill>
                <a:latin typeface="華康隸書體W3" panose="03000309000000000000" pitchFamily="65" charset="-120"/>
                <a:ea typeface="華康隸書體W3" panose="03000309000000000000" pitchFamily="65" charset="-120"/>
              </a:rPr>
              <a:t>Q6:</a:t>
            </a:r>
            <a:r>
              <a:rPr lang="zh-TW" altLang="en-US" sz="3200" dirty="0" smtClean="0">
                <a:solidFill>
                  <a:schemeClr val="tx1"/>
                </a:solidFill>
                <a:latin typeface="華康隸書體W3" panose="03000309000000000000" pitchFamily="65" charset="-120"/>
                <a:ea typeface="華康隸書體W3" panose="03000309000000000000" pitchFamily="65" charset="-120"/>
              </a:rPr>
              <a:t>法務部將可</a:t>
            </a:r>
            <a:r>
              <a:rPr lang="zh-TW" altLang="en-US" sz="3200" dirty="0">
                <a:solidFill>
                  <a:schemeClr val="tx1"/>
                </a:solidFill>
                <a:latin typeface="華康隸書體W3" panose="03000309000000000000" pitchFamily="65" charset="-120"/>
                <a:ea typeface="華康隸書體W3" panose="03000309000000000000" pitchFamily="65" charset="-120"/>
              </a:rPr>
              <a:t>導致濫用依賴</a:t>
            </a:r>
            <a:r>
              <a:rPr lang="zh-TW" altLang="en-US" sz="3200" dirty="0" smtClean="0">
                <a:solidFill>
                  <a:schemeClr val="tx1"/>
                </a:solidFill>
                <a:latin typeface="華康隸書體W3" panose="03000309000000000000" pitchFamily="65" charset="-120"/>
                <a:ea typeface="華康隸書體W3" panose="03000309000000000000" pitchFamily="65" charset="-120"/>
              </a:rPr>
              <a:t>物質進行分類為哪四類</a:t>
            </a:r>
            <a:r>
              <a:rPr lang="en-US" altLang="zh-TW" sz="3200" dirty="0" smtClean="0">
                <a:solidFill>
                  <a:schemeClr val="tx1"/>
                </a:solidFill>
                <a:latin typeface="華康隸書體W3" panose="03000309000000000000" pitchFamily="65" charset="-120"/>
                <a:ea typeface="華康隸書體W3" panose="03000309000000000000" pitchFamily="65" charset="-120"/>
              </a:rPr>
              <a:t>?</a:t>
            </a:r>
          </a:p>
          <a:p>
            <a:pPr marL="809625" indent="-809625"/>
            <a:endParaRPr lang="en-US" altLang="zh-TW" sz="3200" dirty="0">
              <a:solidFill>
                <a:schemeClr val="tx1"/>
              </a:solidFill>
              <a:latin typeface="華康隸書體W3" panose="03000309000000000000" pitchFamily="65" charset="-120"/>
              <a:ea typeface="華康隸書體W3" panose="03000309000000000000" pitchFamily="65" charset="-120"/>
            </a:endParaRPr>
          </a:p>
          <a:p>
            <a:pPr marL="809625" indent="-809625"/>
            <a:r>
              <a:rPr lang="en-US" altLang="zh-TW" sz="3200" dirty="0" smtClean="0">
                <a:solidFill>
                  <a:schemeClr val="tx1"/>
                </a:solidFill>
                <a:latin typeface="華康隸書體W3" panose="03000309000000000000" pitchFamily="65" charset="-120"/>
                <a:ea typeface="華康隸書體W3" panose="03000309000000000000" pitchFamily="65" charset="-120"/>
              </a:rPr>
              <a:t>Q7:</a:t>
            </a:r>
            <a:r>
              <a:rPr lang="zh-TW" altLang="en-US" sz="3200" dirty="0" smtClean="0">
                <a:solidFill>
                  <a:schemeClr val="tx1"/>
                </a:solidFill>
                <a:latin typeface="華康隸書體W3" panose="03000309000000000000" pitchFamily="65" charset="-120"/>
                <a:ea typeface="華康隸書體W3" panose="03000309000000000000" pitchFamily="65" charset="-120"/>
              </a:rPr>
              <a:t>安非他命為第</a:t>
            </a:r>
            <a:r>
              <a:rPr lang="en-US" altLang="zh-TW" sz="3200" dirty="0" smtClean="0">
                <a:solidFill>
                  <a:schemeClr val="tx1"/>
                </a:solidFill>
                <a:latin typeface="華康隸書體W3" panose="03000309000000000000" pitchFamily="65" charset="-120"/>
                <a:ea typeface="華康隸書體W3" panose="03000309000000000000" pitchFamily="65" charset="-120"/>
              </a:rPr>
              <a:t>______</a:t>
            </a:r>
            <a:r>
              <a:rPr lang="zh-TW" altLang="en-US" sz="3200" dirty="0" smtClean="0">
                <a:solidFill>
                  <a:schemeClr val="tx1"/>
                </a:solidFill>
                <a:latin typeface="華康隸書體W3" panose="03000309000000000000" pitchFamily="65" charset="-120"/>
                <a:ea typeface="華康隸書體W3" panose="03000309000000000000" pitchFamily="65" charset="-120"/>
              </a:rPr>
              <a:t>級毒品</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pPr marL="809625" indent="-809625"/>
            <a:endParaRPr lang="en-US" altLang="zh-TW" sz="3200" dirty="0">
              <a:solidFill>
                <a:schemeClr val="tx1"/>
              </a:solidFill>
              <a:latin typeface="華康隸書體W3" panose="03000309000000000000" pitchFamily="65" charset="-120"/>
              <a:ea typeface="華康隸書體W3" panose="03000309000000000000" pitchFamily="65" charset="-120"/>
            </a:endParaRPr>
          </a:p>
          <a:p>
            <a:pPr marL="628650" indent="-628650"/>
            <a:r>
              <a:rPr lang="en-US" altLang="zh-TW" sz="3200" dirty="0" smtClean="0">
                <a:solidFill>
                  <a:schemeClr val="tx1"/>
                </a:solidFill>
                <a:latin typeface="華康隸書體W3" panose="03000309000000000000" pitchFamily="65" charset="-120"/>
                <a:ea typeface="華康隸書體W3" panose="03000309000000000000" pitchFamily="65" charset="-120"/>
              </a:rPr>
              <a:t>Q8:</a:t>
            </a:r>
            <a:r>
              <a:rPr lang="zh-TW" altLang="en-US" sz="3200" dirty="0">
                <a:solidFill>
                  <a:schemeClr val="tx1"/>
                </a:solidFill>
                <a:latin typeface="華康隸書體W3" panose="03000309000000000000" pitchFamily="65" charset="-120"/>
                <a:ea typeface="華康隸書體W3" panose="03000309000000000000" pitchFamily="65" charset="-120"/>
              </a:rPr>
              <a:t>安非他命戒斷的</a:t>
            </a:r>
            <a:r>
              <a:rPr lang="zh-TW" altLang="en-US" sz="3200" dirty="0" smtClean="0">
                <a:solidFill>
                  <a:schemeClr val="tx1"/>
                </a:solidFill>
                <a:latin typeface="華康隸書體W3" panose="03000309000000000000" pitchFamily="65" charset="-120"/>
                <a:ea typeface="華康隸書體W3" panose="03000309000000000000" pitchFamily="65" charset="-120"/>
              </a:rPr>
              <a:t>情形</a:t>
            </a:r>
            <a:r>
              <a:rPr lang="zh-TW" altLang="en-US" sz="3200" dirty="0">
                <a:solidFill>
                  <a:schemeClr val="tx1"/>
                </a:solidFill>
                <a:latin typeface="華康隸書體W3" panose="03000309000000000000" pitchFamily="65" charset="-120"/>
                <a:ea typeface="華康隸書體W3" panose="03000309000000000000" pitchFamily="65" charset="-120"/>
              </a:rPr>
              <a:t>常有自</a:t>
            </a:r>
            <a:r>
              <a:rPr lang="zh-TW" altLang="en-US" sz="3200" dirty="0" smtClean="0">
                <a:solidFill>
                  <a:schemeClr val="tx1"/>
                </a:solidFill>
                <a:latin typeface="華康隸書體W3" panose="03000309000000000000" pitchFamily="65" charset="-120"/>
                <a:ea typeface="華康隸書體W3" panose="03000309000000000000" pitchFamily="65" charset="-120"/>
              </a:rPr>
              <a:t>傷或自殺等現象很類似下列疾病</a:t>
            </a:r>
            <a:r>
              <a:rPr lang="en-US" altLang="zh-TW" sz="3200" dirty="0" smtClean="0">
                <a:solidFill>
                  <a:schemeClr val="tx1"/>
                </a:solidFill>
                <a:latin typeface="華康隸書體W3" panose="03000309000000000000" pitchFamily="65" charset="-120"/>
                <a:ea typeface="華康隸書體W3" panose="03000309000000000000" pitchFamily="65" charset="-120"/>
              </a:rPr>
              <a:t>?</a:t>
            </a:r>
          </a:p>
          <a:p>
            <a:pPr marL="628650" indent="-628650"/>
            <a:r>
              <a:rPr lang="zh-TW" altLang="en-US" sz="3200" dirty="0">
                <a:solidFill>
                  <a:schemeClr val="tx1"/>
                </a:solidFill>
                <a:latin typeface="華康隸書體W3" panose="03000309000000000000" pitchFamily="65" charset="-120"/>
                <a:ea typeface="華康隸書體W3" panose="03000309000000000000" pitchFamily="65" charset="-120"/>
              </a:rPr>
              <a:t> </a:t>
            </a:r>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(A)</a:t>
            </a:r>
            <a:r>
              <a:rPr lang="zh-TW" altLang="en-US" sz="3200" dirty="0" smtClean="0">
                <a:solidFill>
                  <a:schemeClr val="tx1"/>
                </a:solidFill>
                <a:latin typeface="華康隸書體W3" panose="03000309000000000000" pitchFamily="65" charset="-120"/>
                <a:ea typeface="華康隸書體W3" panose="03000309000000000000" pitchFamily="65" charset="-120"/>
              </a:rPr>
              <a:t>憂鬱症 </a:t>
            </a:r>
            <a:r>
              <a:rPr lang="en-US" altLang="zh-TW" sz="3200" dirty="0" smtClean="0">
                <a:solidFill>
                  <a:schemeClr val="tx1"/>
                </a:solidFill>
                <a:latin typeface="華康隸書體W3" panose="03000309000000000000" pitchFamily="65" charset="-120"/>
                <a:ea typeface="華康隸書體W3" panose="03000309000000000000" pitchFamily="65" charset="-120"/>
              </a:rPr>
              <a:t>(B)</a:t>
            </a:r>
            <a:r>
              <a:rPr lang="zh-TW" altLang="en-US" sz="3200" dirty="0" smtClean="0">
                <a:solidFill>
                  <a:schemeClr val="tx1"/>
                </a:solidFill>
                <a:latin typeface="華康隸書體W3" panose="03000309000000000000" pitchFamily="65" charset="-120"/>
                <a:ea typeface="華康隸書體W3" panose="03000309000000000000" pitchFamily="65" charset="-120"/>
              </a:rPr>
              <a:t>焦慮症 </a:t>
            </a:r>
            <a:r>
              <a:rPr lang="en-US" altLang="zh-TW" sz="3200" dirty="0" smtClean="0">
                <a:solidFill>
                  <a:schemeClr val="tx1"/>
                </a:solidFill>
                <a:latin typeface="華康隸書體W3" panose="03000309000000000000" pitchFamily="65" charset="-120"/>
                <a:ea typeface="華康隸書體W3" panose="03000309000000000000" pitchFamily="65" charset="-120"/>
              </a:rPr>
              <a:t>(C)</a:t>
            </a:r>
            <a:r>
              <a:rPr lang="zh-TW" altLang="en-US" sz="3200" dirty="0" smtClean="0">
                <a:solidFill>
                  <a:schemeClr val="tx1"/>
                </a:solidFill>
                <a:latin typeface="華康隸書體W3" panose="03000309000000000000" pitchFamily="65" charset="-120"/>
                <a:ea typeface="華康隸書體W3" panose="03000309000000000000" pitchFamily="65" charset="-120"/>
              </a:rPr>
              <a:t>強迫症 </a:t>
            </a:r>
            <a:r>
              <a:rPr lang="en-US" altLang="zh-TW" sz="3200" dirty="0" smtClean="0">
                <a:solidFill>
                  <a:schemeClr val="tx1"/>
                </a:solidFill>
                <a:latin typeface="華康隸書體W3" panose="03000309000000000000" pitchFamily="65" charset="-120"/>
                <a:ea typeface="華康隸書體W3" panose="03000309000000000000" pitchFamily="65" charset="-120"/>
              </a:rPr>
              <a:t>(D)</a:t>
            </a:r>
            <a:r>
              <a:rPr lang="zh-TW" altLang="en-US" sz="3200" dirty="0" smtClean="0">
                <a:solidFill>
                  <a:schemeClr val="tx1"/>
                </a:solidFill>
                <a:latin typeface="華康隸書體W3" panose="03000309000000000000" pitchFamily="65" charset="-120"/>
                <a:ea typeface="華康隸書體W3" panose="03000309000000000000" pitchFamily="65" charset="-120"/>
              </a:rPr>
              <a:t>妄想症</a:t>
            </a:r>
            <a:endParaRPr lang="zh-TW" altLang="en-US" sz="3200" dirty="0">
              <a:solidFill>
                <a:schemeClr val="tx1"/>
              </a:solidFill>
              <a:latin typeface="華康隸書體W3" panose="03000309000000000000" pitchFamily="65" charset="-120"/>
              <a:ea typeface="華康隸書體W3" panose="03000309000000000000" pitchFamily="65" charset="-120"/>
            </a:endParaRPr>
          </a:p>
          <a:p>
            <a:pPr marL="809625" indent="-809625"/>
            <a:endParaRPr lang="zh-TW" altLang="en-US" sz="3200" dirty="0">
              <a:solidFill>
                <a:schemeClr val="tx1"/>
              </a:solidFill>
              <a:latin typeface="華康隸書體W3" panose="03000309000000000000" pitchFamily="65" charset="-120"/>
              <a:ea typeface="華康隸書體W3" panose="03000309000000000000" pitchFamily="65" charset="-120"/>
            </a:endParaRPr>
          </a:p>
        </p:txBody>
      </p:sp>
    </p:spTree>
    <p:extLst>
      <p:ext uri="{BB962C8B-B14F-4D97-AF65-F5344CB8AC3E}">
        <p14:creationId xmlns:p14="http://schemas.microsoft.com/office/powerpoint/2010/main" val="343463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0" y="0"/>
            <a:ext cx="9906000" cy="1268760"/>
          </a:xfrm>
        </p:spPr>
        <p:txBody>
          <a:bodyPr rtlCol="0">
            <a:normAutofit/>
          </a:bodyPr>
          <a:lstStyle/>
          <a:p>
            <a:pPr algn="ctr"/>
            <a:r>
              <a:rPr lang="en-US" altLang="zh-TW"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Part 5-</a:t>
            </a:r>
            <a:r>
              <a:rPr lang="zh-TW" altLang="en-US" sz="6000" b="1" dirty="0" smtClean="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rPr>
              <a:t>其他毒品的毒害</a:t>
            </a:r>
            <a:endParaRPr lang="zh-TW" altLang="en-US" sz="6000" b="1" dirty="0">
              <a:solidFill>
                <a:srgbClr val="FF0000"/>
              </a:solidFill>
              <a:effectLst>
                <a:outerShdw blurRad="38100" dist="38100" dir="2700000" algn="tl">
                  <a:srgbClr val="000000">
                    <a:alpha val="43137"/>
                  </a:srgbClr>
                </a:outerShdw>
              </a:effectLst>
              <a:latin typeface="華康隸書體W3" panose="03000309000000000000" pitchFamily="65" charset="-120"/>
              <a:ea typeface="華康隸書體W3" panose="03000309000000000000" pitchFamily="65" charset="-120"/>
              <a:sym typeface="Salesforce Sans"/>
            </a:endParaRPr>
          </a:p>
        </p:txBody>
      </p:sp>
      <p:pic>
        <p:nvPicPr>
          <p:cNvPr id="2" name="圖片 1"/>
          <p:cNvPicPr>
            <a:picLocks noChangeAspect="1"/>
          </p:cNvPicPr>
          <p:nvPr/>
        </p:nvPicPr>
        <p:blipFill rotWithShape="1">
          <a:blip r:embed="rId2"/>
          <a:srcRect t="5360"/>
          <a:stretch/>
        </p:blipFill>
        <p:spPr>
          <a:xfrm>
            <a:off x="0" y="1556792"/>
            <a:ext cx="9906000" cy="5301208"/>
          </a:xfrm>
          <a:prstGeom prst="rect">
            <a:avLst/>
          </a:prstGeom>
        </p:spPr>
      </p:pic>
    </p:spTree>
    <p:extLst>
      <p:ext uri="{BB962C8B-B14F-4D97-AF65-F5344CB8AC3E}">
        <p14:creationId xmlns:p14="http://schemas.microsoft.com/office/powerpoint/2010/main" val="17265226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0"/>
            <a:ext cx="9906000" cy="1268760"/>
          </a:xfrm>
        </p:spPr>
        <p:txBody>
          <a:bodyPr>
            <a:normAutofit/>
          </a:bodyPr>
          <a:lstStyle/>
          <a:p>
            <a:pPr algn="ctr"/>
            <a:r>
              <a:rPr lang="zh-TW" altLang="en-US" sz="6000" dirty="0" smtClean="0">
                <a:solidFill>
                  <a:srgbClr val="C00000"/>
                </a:solidFill>
                <a:latin typeface="華康布丁體" panose="040B0C09000000000000" pitchFamily="81" charset="-120"/>
                <a:ea typeface="華康布丁體" panose="040B0C09000000000000" pitchFamily="81" charset="-120"/>
              </a:rPr>
              <a:t>強力膠</a:t>
            </a:r>
            <a:endParaRPr lang="zh-TW" altLang="en-US" sz="6000" dirty="0">
              <a:solidFill>
                <a:srgbClr val="C00000"/>
              </a:solidFill>
              <a:latin typeface="華康布丁體" panose="040B0C09000000000000" pitchFamily="81" charset="-120"/>
              <a:ea typeface="華康布丁體" panose="040B0C09000000000000" pitchFamily="81" charset="-120"/>
            </a:endParaRPr>
          </a:p>
        </p:txBody>
      </p:sp>
      <p:sp>
        <p:nvSpPr>
          <p:cNvPr id="31747" name="Rectangle 3"/>
          <p:cNvSpPr>
            <a:spLocks noGrp="1" noChangeArrowheads="1"/>
          </p:cNvSpPr>
          <p:nvPr>
            <p:ph type="body" idx="1"/>
          </p:nvPr>
        </p:nvSpPr>
        <p:spPr>
          <a:xfrm>
            <a:off x="200472" y="1556593"/>
            <a:ext cx="9505056" cy="5184775"/>
          </a:xfrm>
        </p:spPr>
        <p:txBody>
          <a:bodyPr>
            <a:noAutofit/>
          </a:bodyPr>
          <a:lstStyle/>
          <a:p>
            <a:pPr marL="0" indent="0">
              <a:buNone/>
            </a:pPr>
            <a:r>
              <a:rPr lang="zh-TW" altLang="en-US" sz="2600" dirty="0" smtClean="0">
                <a:solidFill>
                  <a:srgbClr val="3333CC"/>
                </a:solidFill>
                <a:latin typeface="標楷體" pitchFamily="65" charset="-120"/>
                <a:ea typeface="標楷體" pitchFamily="65" charset="-120"/>
              </a:rPr>
              <a:t>強力膠具有一種</a:t>
            </a:r>
            <a:r>
              <a:rPr lang="zh-TW" altLang="en-US" sz="2600" dirty="0">
                <a:solidFill>
                  <a:srgbClr val="3333CC"/>
                </a:solidFill>
                <a:latin typeface="標楷體" pitchFamily="65" charset="-120"/>
                <a:ea typeface="標楷體" pitchFamily="65" charset="-120"/>
              </a:rPr>
              <a:t>揮發性有機溶劑，屬於幻覺誘發劑，是入門物質之一。主要的成份是甲苯，使用者取之置於袋中搓揉後吸食</a:t>
            </a:r>
            <a:r>
              <a:rPr lang="zh-TW" altLang="en-US" sz="2600" dirty="0" smtClean="0">
                <a:solidFill>
                  <a:srgbClr val="3333CC"/>
                </a:solidFill>
                <a:latin typeface="標楷體" pitchFamily="65" charset="-120"/>
                <a:ea typeface="標楷體" pitchFamily="65" charset="-120"/>
              </a:rPr>
              <a:t>。</a:t>
            </a:r>
            <a:r>
              <a:rPr lang="zh-TW" altLang="en-US" sz="2600" dirty="0" smtClean="0">
                <a:solidFill>
                  <a:srgbClr val="3333CC"/>
                </a:solidFill>
                <a:ea typeface="標楷體" pitchFamily="65" charset="-120"/>
              </a:rPr>
              <a:t>在</a:t>
            </a:r>
            <a:r>
              <a:rPr lang="zh-TW" altLang="en-US" sz="2600" dirty="0">
                <a:solidFill>
                  <a:srgbClr val="3333CC"/>
                </a:solidFill>
                <a:ea typeface="標楷體" pitchFamily="65" charset="-120"/>
              </a:rPr>
              <a:t>台灣吸食強力膠是青少年踏入毒品的初學路程，強力膠</a:t>
            </a:r>
            <a:r>
              <a:rPr lang="zh-TW" altLang="en-US" sz="2600" dirty="0">
                <a:solidFill>
                  <a:srgbClr val="C00000"/>
                </a:solidFill>
                <a:ea typeface="標楷體" pitchFamily="65" charset="-120"/>
              </a:rPr>
              <a:t>容易</a:t>
            </a:r>
            <a:r>
              <a:rPr lang="zh-TW" altLang="en-US" sz="2600" dirty="0" smtClean="0">
                <a:solidFill>
                  <a:srgbClr val="C00000"/>
                </a:solidFill>
                <a:ea typeface="標楷體" pitchFamily="65" charset="-120"/>
              </a:rPr>
              <a:t>取得且價格</a:t>
            </a:r>
            <a:r>
              <a:rPr lang="zh-TW" altLang="en-US" sz="2600" dirty="0">
                <a:solidFill>
                  <a:srgbClr val="C00000"/>
                </a:solidFill>
                <a:ea typeface="標楷體" pitchFamily="65" charset="-120"/>
              </a:rPr>
              <a:t>便宜</a:t>
            </a:r>
            <a:r>
              <a:rPr lang="zh-TW" altLang="en-US" sz="2600" dirty="0">
                <a:solidFill>
                  <a:srgbClr val="3333CC"/>
                </a:solidFill>
                <a:ea typeface="標楷體" pitchFamily="65" charset="-120"/>
              </a:rPr>
              <a:t>，而且使用方便，攜帶又不違法。只要在塑膠袋中摩擦吸食即可，因此幾乎各個校園都可見到強力膠吸食的殘留塑膠袋。不只是強力膠，任何含有機溶劑的物質都有人拿來吸食，如</a:t>
            </a:r>
            <a:r>
              <a:rPr lang="zh-TW" altLang="en-US" sz="2600" dirty="0">
                <a:solidFill>
                  <a:srgbClr val="C00000"/>
                </a:solidFill>
                <a:ea typeface="標楷體" pitchFamily="65" charset="-120"/>
              </a:rPr>
              <a:t>修正液</a:t>
            </a:r>
            <a:r>
              <a:rPr lang="zh-TW" altLang="en-US" sz="2600" dirty="0">
                <a:solidFill>
                  <a:srgbClr val="3333CC"/>
                </a:solidFill>
                <a:ea typeface="標楷體" pitchFamily="65" charset="-120"/>
              </a:rPr>
              <a:t>、</a:t>
            </a:r>
            <a:r>
              <a:rPr lang="zh-TW" altLang="en-US" sz="2600" dirty="0">
                <a:solidFill>
                  <a:srgbClr val="C00000"/>
                </a:solidFill>
                <a:ea typeface="標楷體" pitchFamily="65" charset="-120"/>
              </a:rPr>
              <a:t>汽油</a:t>
            </a:r>
            <a:r>
              <a:rPr lang="zh-TW" altLang="en-US" sz="2600" dirty="0">
                <a:solidFill>
                  <a:srgbClr val="3333CC"/>
                </a:solidFill>
                <a:ea typeface="標楷體" pitchFamily="65" charset="-120"/>
              </a:rPr>
              <a:t>等等。因此</a:t>
            </a:r>
            <a:r>
              <a:rPr lang="zh-TW" altLang="en-US" sz="2600" dirty="0">
                <a:solidFill>
                  <a:srgbClr val="C00000"/>
                </a:solidFill>
                <a:ea typeface="標楷體" pitchFamily="65" charset="-120"/>
              </a:rPr>
              <a:t>吸膠佔台灣青少年藥物濫用的首位</a:t>
            </a:r>
            <a:r>
              <a:rPr lang="zh-TW" altLang="en-US" sz="2600" dirty="0">
                <a:solidFill>
                  <a:srgbClr val="3333CC"/>
                </a:solidFill>
                <a:ea typeface="標楷體" pitchFamily="65" charset="-120"/>
              </a:rPr>
              <a:t>。</a:t>
            </a:r>
            <a:r>
              <a:rPr lang="zh-TW" altLang="en-US" sz="2600" dirty="0">
                <a:solidFill>
                  <a:srgbClr val="3333CC"/>
                </a:solidFill>
              </a:rPr>
              <a:t> </a:t>
            </a:r>
            <a:r>
              <a:rPr lang="zh-TW" altLang="en-US" sz="2600" dirty="0" smtClean="0">
                <a:solidFill>
                  <a:srgbClr val="3333CC"/>
                </a:solidFill>
                <a:latin typeface="標楷體" pitchFamily="65" charset="-120"/>
                <a:ea typeface="標楷體" pitchFamily="65" charset="-120"/>
              </a:rPr>
              <a:t>心理</a:t>
            </a:r>
            <a:r>
              <a:rPr lang="zh-TW" altLang="en-US" sz="2600" dirty="0">
                <a:solidFill>
                  <a:srgbClr val="3333CC"/>
                </a:solidFill>
                <a:latin typeface="標楷體" pitchFamily="65" charset="-120"/>
                <a:ea typeface="標楷體" pitchFamily="65" charset="-120"/>
              </a:rPr>
              <a:t>依賴性比身體依賴性強，少見戒斷症狀，使用者可能發生急性中毒，也會發生慢性中毒損壞中樞神經。急性期常會心律不整而死亡，長期會有癡呆性腦病變、小腦退化、四肢麻痺、無力、視神經萎縮、腎小管傷害及酸中毒、慢性腎炎及腎結石、精子異常、肺功能異常、心肌無力及病變</a:t>
            </a:r>
            <a:r>
              <a:rPr lang="zh-TW" altLang="en-US" sz="2600" dirty="0" smtClean="0">
                <a:solidFill>
                  <a:srgbClr val="3333CC"/>
                </a:solidFill>
                <a:latin typeface="標楷體" pitchFamily="65" charset="-120"/>
                <a:ea typeface="標楷體" pitchFamily="65" charset="-120"/>
              </a:rPr>
              <a:t>。</a:t>
            </a:r>
            <a:r>
              <a:rPr lang="zh-TW" altLang="en-US" sz="2600" dirty="0" smtClean="0">
                <a:solidFill>
                  <a:srgbClr val="C00000"/>
                </a:solidFill>
                <a:latin typeface="標楷體" pitchFamily="65" charset="-120"/>
                <a:ea typeface="標楷體" pitchFamily="65" charset="-120"/>
              </a:rPr>
              <a:t>沒有</a:t>
            </a:r>
            <a:r>
              <a:rPr lang="zh-TW" altLang="en-US" sz="2600" dirty="0">
                <a:solidFill>
                  <a:srgbClr val="C00000"/>
                </a:solidFill>
                <a:latin typeface="標楷體" pitchFamily="65" charset="-120"/>
                <a:ea typeface="標楷體" pitchFamily="65" charset="-120"/>
              </a:rPr>
              <a:t>解毒劑</a:t>
            </a:r>
            <a:r>
              <a:rPr lang="zh-TW" altLang="en-US" sz="2600" dirty="0">
                <a:solidFill>
                  <a:srgbClr val="3333CC"/>
                </a:solidFill>
                <a:latin typeface="標楷體" pitchFamily="65" charset="-120"/>
                <a:ea typeface="標楷體" pitchFamily="65" charset="-120"/>
              </a:rPr>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0"/>
            <a:ext cx="9906000" cy="1268760"/>
          </a:xfrm>
        </p:spPr>
        <p:txBody>
          <a:bodyPr>
            <a:normAutofit/>
          </a:bodyPr>
          <a:lstStyle/>
          <a:p>
            <a:pPr algn="ctr"/>
            <a:r>
              <a:rPr lang="zh-TW" altLang="en-US" sz="6000" dirty="0" smtClean="0">
                <a:solidFill>
                  <a:srgbClr val="C00000"/>
                </a:solidFill>
                <a:latin typeface="華康布丁體" panose="040B0C09000000000000" pitchFamily="81" charset="-120"/>
                <a:ea typeface="華康布丁體" panose="040B0C09000000000000" pitchFamily="81" charset="-120"/>
              </a:rPr>
              <a:t>強力膠</a:t>
            </a:r>
            <a:endParaRPr lang="zh-TW" altLang="en-US" sz="6000" dirty="0">
              <a:solidFill>
                <a:srgbClr val="C00000"/>
              </a:solidFill>
              <a:latin typeface="華康布丁體" panose="040B0C09000000000000" pitchFamily="81" charset="-120"/>
              <a:ea typeface="華康布丁體" panose="040B0C09000000000000" pitchFamily="81" charset="-120"/>
            </a:endParaRPr>
          </a:p>
        </p:txBody>
      </p:sp>
      <p:pic>
        <p:nvPicPr>
          <p:cNvPr id="5" name="Picture 4" descr="glue-sniffers"/>
          <p:cNvPicPr>
            <a:picLocks noChangeAspect="1" noChangeArrowheads="1"/>
          </p:cNvPicPr>
          <p:nvPr/>
        </p:nvPicPr>
        <p:blipFill>
          <a:blip r:embed="rId3" cstate="print"/>
          <a:srcRect/>
          <a:stretch>
            <a:fillRect/>
          </a:stretch>
        </p:blipFill>
        <p:spPr bwMode="auto">
          <a:xfrm>
            <a:off x="18349" y="1484783"/>
            <a:ext cx="9887651" cy="5420367"/>
          </a:xfrm>
          <a:prstGeom prst="rect">
            <a:avLst/>
          </a:prstGeom>
          <a:noFill/>
        </p:spPr>
      </p:pic>
    </p:spTree>
    <p:extLst>
      <p:ext uri="{BB962C8B-B14F-4D97-AF65-F5344CB8AC3E}">
        <p14:creationId xmlns:p14="http://schemas.microsoft.com/office/powerpoint/2010/main" val="31808850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239" name="Group 71"/>
          <p:cNvGraphicFramePr>
            <a:graphicFrameLocks noGrp="1"/>
          </p:cNvGraphicFramePr>
          <p:nvPr>
            <p:extLst>
              <p:ext uri="{D42A27DB-BD31-4B8C-83A1-F6EECF244321}">
                <p14:modId xmlns:p14="http://schemas.microsoft.com/office/powerpoint/2010/main" val="1253278770"/>
              </p:ext>
            </p:extLst>
          </p:nvPr>
        </p:nvGraphicFramePr>
        <p:xfrm>
          <a:off x="704528" y="1622124"/>
          <a:ext cx="7924800" cy="4975228"/>
        </p:xfrm>
        <a:graphic>
          <a:graphicData uri="http://schemas.openxmlformats.org/drawingml/2006/table">
            <a:tbl>
              <a:tblPr/>
              <a:tblGrid>
                <a:gridCol w="1981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tblGrid>
              <a:tr h="12969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dirty="0" smtClean="0">
                          <a:ln>
                            <a:noFill/>
                          </a:ln>
                          <a:solidFill>
                            <a:schemeClr val="tx1"/>
                          </a:solidFill>
                          <a:effectLst/>
                          <a:latin typeface="Arial" pitchFamily="34" charset="0"/>
                          <a:ea typeface="新細明體" pitchFamily="18" charset="-120"/>
                        </a:rPr>
                        <a:t>  </a:t>
                      </a:r>
                      <a:r>
                        <a:rPr kumimoji="1" lang="en-US" altLang="zh-TW" sz="5700" b="0" i="0" u="none" strike="noStrike" cap="none" normalizeH="0" baseline="0" dirty="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dirty="0" smtClean="0">
                          <a:ln>
                            <a:noFill/>
                          </a:ln>
                          <a:solidFill>
                            <a:schemeClr val="tx1"/>
                          </a:solidFill>
                          <a:effectLst/>
                          <a:latin typeface="Arial" pitchFamily="34" charset="0"/>
                          <a:ea typeface="新細明體" pitchFamily="18" charset="-120"/>
                        </a:rPr>
                        <a:t>                         </a:t>
                      </a:r>
                    </a:p>
                  </a:txBody>
                  <a:tcPr marL="99060" marR="99060" anchor="ctr" horzOverflow="overflow">
                    <a:lnL cap="flat">
                      <a:noFill/>
                    </a:lnL>
                    <a:lnR>
                      <a:noFill/>
                    </a:lnR>
                    <a:lnT cap="flat">
                      <a:noFill/>
                    </a:lnT>
                    <a:lnB>
                      <a:noFill/>
                    </a:lnB>
                    <a:lnTlToBr>
                      <a:noFill/>
                    </a:lnTlToBr>
                    <a:lnBlToTr>
                      <a:noFill/>
                    </a:lnBlToTr>
                    <a:solidFill>
                      <a:srgbClr val="FFFF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61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a:noFill/>
                    </a:lnL>
                    <a:lnR>
                      <a:noFill/>
                    </a:lnR>
                    <a:lnT cap="flat">
                      <a:noFill/>
                    </a:lnT>
                    <a:lnB>
                      <a:noFill/>
                    </a:lnB>
                    <a:lnTlToBr>
                      <a:noFill/>
                    </a:lnTlToBr>
                    <a:lnBlToTr>
                      <a:noFill/>
                    </a:lnBlToTr>
                    <a:solidFill>
                      <a:srgbClr val="FFFF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53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a:noFill/>
                    </a:lnL>
                    <a:lnR>
                      <a:noFill/>
                    </a:lnR>
                    <a:lnT cap="flat">
                      <a:noFill/>
                    </a:lnT>
                    <a:lnB>
                      <a:noFill/>
                    </a:lnB>
                    <a:lnTlToBr>
                      <a:noFill/>
                    </a:lnTlToBr>
                    <a:lnBlToTr>
                      <a:noFill/>
                    </a:lnBlToTr>
                    <a:solidFill>
                      <a:srgbClr val="FFFF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5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a:noFill/>
                    </a:lnL>
                    <a:lnR cap="flat">
                      <a:noFill/>
                    </a:lnR>
                    <a:lnT cap="flat">
                      <a:noFill/>
                    </a:lnT>
                    <a:lnB>
                      <a:noFill/>
                    </a:lnB>
                    <a:lnTlToBr>
                      <a:noFill/>
                    </a:lnTlToBr>
                    <a:lnBlToTr>
                      <a:noFill/>
                    </a:lnBlToTr>
                    <a:solidFill>
                      <a:srgbClr val="FFFFD9"/>
                    </a:solidFill>
                  </a:tcPr>
                </a:tc>
                <a:extLst>
                  <a:ext uri="{0D108BD9-81ED-4DB2-BD59-A6C34878D82A}">
                    <a16:rowId xmlns:a16="http://schemas.microsoft.com/office/drawing/2014/main" val="10000"/>
                  </a:ext>
                </a:extLst>
              </a:tr>
              <a:tr h="366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呼吸困難</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cap="flat">
                      <a:noFill/>
                    </a:lnL>
                    <a:lnR>
                      <a:noFill/>
                    </a:lnR>
                    <a:lnT>
                      <a:noFill/>
                    </a:lnT>
                    <a:lnB>
                      <a:noFill/>
                    </a:lnB>
                    <a:lnTlToBr>
                      <a:noFill/>
                    </a:lnTlToBr>
                    <a:lnBlToTr>
                      <a:noFill/>
                    </a:lnBlToTr>
                    <a:solidFill>
                      <a:srgbClr val="D9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暈眩</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a:noFill/>
                    </a:lnL>
                    <a:lnR>
                      <a:noFill/>
                    </a:lnR>
                    <a:lnT>
                      <a:noFill/>
                    </a:lnT>
                    <a:lnB>
                      <a:noFill/>
                    </a:lnB>
                    <a:lnTlToBr>
                      <a:noFill/>
                    </a:lnTlToBr>
                    <a:lnBlToTr>
                      <a:noFill/>
                    </a:lnBlToTr>
                    <a:solidFill>
                      <a:srgbClr val="D9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疲勞</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a:noFill/>
                    </a:lnL>
                    <a:lnR>
                      <a:noFill/>
                    </a:lnR>
                    <a:lnT>
                      <a:noFill/>
                    </a:lnT>
                    <a:lnB>
                      <a:noFill/>
                    </a:lnB>
                    <a:lnTlToBr>
                      <a:noFill/>
                    </a:lnTlToBr>
                    <a:lnBlToTr>
                      <a:noFill/>
                    </a:lnBlToTr>
                    <a:solidFill>
                      <a:srgbClr val="D9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食慾降低</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a:noFill/>
                    </a:lnL>
                    <a:lnR cap="flat">
                      <a:noFill/>
                    </a:lnR>
                    <a:lnT>
                      <a:noFill/>
                    </a:lnT>
                    <a:lnB>
                      <a:noFill/>
                    </a:lnB>
                    <a:lnTlToBr>
                      <a:noFill/>
                    </a:lnTlToBr>
                    <a:lnBlToTr>
                      <a:noFill/>
                    </a:lnBlToTr>
                    <a:solidFill>
                      <a:srgbClr val="D9ECFF"/>
                    </a:solidFill>
                  </a:tcPr>
                </a:tc>
                <a:extLst>
                  <a:ext uri="{0D108BD9-81ED-4DB2-BD59-A6C34878D82A}">
                    <a16:rowId xmlns:a16="http://schemas.microsoft.com/office/drawing/2014/main" val="10001"/>
                  </a:ext>
                </a:extLst>
              </a:tr>
              <a:tr h="12969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61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cap="flat">
                      <a:noFill/>
                    </a:lnL>
                    <a:lnR>
                      <a:noFill/>
                    </a:lnR>
                    <a:lnT>
                      <a:noFill/>
                    </a:lnT>
                    <a:lnB>
                      <a:noFill/>
                    </a:lnB>
                    <a:lnTlToBr>
                      <a:noFill/>
                    </a:lnTlToBr>
                    <a:lnBlToTr>
                      <a:noFill/>
                    </a:lnBlToTr>
                    <a:solidFill>
                      <a:srgbClr val="FFFF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56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FFFF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57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FFFF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60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a:noFill/>
                    </a:lnL>
                    <a:lnR cap="flat">
                      <a:noFill/>
                    </a:lnR>
                    <a:lnT>
                      <a:noFill/>
                    </a:lnT>
                    <a:lnB>
                      <a:noFill/>
                    </a:lnB>
                    <a:lnTlToBr>
                      <a:noFill/>
                    </a:lnTlToBr>
                    <a:lnBlToTr>
                      <a:noFill/>
                    </a:lnBlToTr>
                    <a:solidFill>
                      <a:srgbClr val="FFFFD9"/>
                    </a:solidFill>
                  </a:tcPr>
                </a:tc>
                <a:extLst>
                  <a:ext uri="{0D108BD9-81ED-4DB2-BD59-A6C34878D82A}">
                    <a16:rowId xmlns:a16="http://schemas.microsoft.com/office/drawing/2014/main" val="10002"/>
                  </a:ext>
                </a:extLst>
              </a:tr>
              <a:tr h="366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協調不好</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cap="flat">
                      <a:noFill/>
                    </a:lnL>
                    <a:lnR>
                      <a:noFill/>
                    </a:lnR>
                    <a:lnT>
                      <a:noFill/>
                    </a:lnT>
                    <a:lnB>
                      <a:noFill/>
                    </a:lnB>
                    <a:lnTlToBr>
                      <a:noFill/>
                    </a:lnTlToBr>
                    <a:lnBlToTr>
                      <a:noFill/>
                    </a:lnBlToTr>
                    <a:solidFill>
                      <a:srgbClr val="D9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咳嗽</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a:noFill/>
                    </a:lnL>
                    <a:lnR>
                      <a:noFill/>
                    </a:lnR>
                    <a:lnT>
                      <a:noFill/>
                    </a:lnT>
                    <a:lnB>
                      <a:noFill/>
                    </a:lnB>
                    <a:lnTlToBr>
                      <a:noFill/>
                    </a:lnTlToBr>
                    <a:lnBlToTr>
                      <a:noFill/>
                    </a:lnBlToTr>
                    <a:solidFill>
                      <a:srgbClr val="D9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流鼻血</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a:noFill/>
                    </a:lnL>
                    <a:lnR>
                      <a:noFill/>
                    </a:lnR>
                    <a:lnT>
                      <a:noFill/>
                    </a:lnT>
                    <a:lnB>
                      <a:noFill/>
                    </a:lnB>
                    <a:lnTlToBr>
                      <a:noFill/>
                    </a:lnTlToBr>
                    <a:lnBlToTr>
                      <a:noFill/>
                    </a:lnBlToTr>
                    <a:solidFill>
                      <a:srgbClr val="D9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缺乏判斷力</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a:noFill/>
                    </a:lnL>
                    <a:lnR cap="flat">
                      <a:noFill/>
                    </a:lnR>
                    <a:lnT>
                      <a:noFill/>
                    </a:lnT>
                    <a:lnB>
                      <a:noFill/>
                    </a:lnB>
                    <a:lnTlToBr>
                      <a:noFill/>
                    </a:lnTlToBr>
                    <a:lnBlToTr>
                      <a:noFill/>
                    </a:lnBlToTr>
                    <a:solidFill>
                      <a:srgbClr val="D9ECFF"/>
                    </a:solidFill>
                  </a:tcPr>
                </a:tc>
                <a:extLst>
                  <a:ext uri="{0D108BD9-81ED-4DB2-BD59-A6C34878D82A}">
                    <a16:rowId xmlns:a16="http://schemas.microsoft.com/office/drawing/2014/main" val="10003"/>
                  </a:ext>
                </a:extLst>
              </a:tr>
              <a:tr h="1281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60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cap="flat">
                      <a:noFill/>
                    </a:lnL>
                    <a:lnR>
                      <a:noFill/>
                    </a:lnR>
                    <a:lnT>
                      <a:noFill/>
                    </a:lnT>
                    <a:lnB>
                      <a:noFill/>
                    </a:lnB>
                    <a:lnTlToBr>
                      <a:noFill/>
                    </a:lnTlToBr>
                    <a:lnBlToTr>
                      <a:noFill/>
                    </a:lnBlToTr>
                    <a:solidFill>
                      <a:srgbClr val="FFFF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5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FFFF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59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a:noFill/>
                    </a:lnL>
                    <a:lnR>
                      <a:noFill/>
                    </a:lnR>
                    <a:lnT>
                      <a:noFill/>
                    </a:lnT>
                    <a:lnB>
                      <a:noFill/>
                    </a:lnB>
                    <a:lnTlToBr>
                      <a:noFill/>
                    </a:lnTlToBr>
                    <a:lnBlToTr>
                      <a:noFill/>
                    </a:lnBlToTr>
                    <a:solidFill>
                      <a:srgbClr val="FFFF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5800" b="0" i="0" u="none" strike="noStrike" cap="none" normalizeH="0" baseline="0" smtClean="0">
                          <a:ln>
                            <a:noFill/>
                          </a:ln>
                          <a:solidFill>
                            <a:schemeClr val="tx1"/>
                          </a:solidFill>
                          <a:effectLst/>
                          <a:latin typeface="Arial" pitchFamily="34" charset="0"/>
                          <a:ea typeface="新細明體" pitchFamily="18" charset="-120"/>
                        </a:rPr>
                        <a:t> </a:t>
                      </a:r>
                      <a:r>
                        <a:rPr kumimoji="1" lang="en-US" altLang="zh-TW" sz="1800" b="0" i="0" u="none" strike="noStrike" cap="none" normalizeH="0" baseline="0" smtClean="0">
                          <a:ln>
                            <a:noFill/>
                          </a:ln>
                          <a:solidFill>
                            <a:schemeClr val="tx1"/>
                          </a:solidFill>
                          <a:effectLst/>
                          <a:latin typeface="Arial" pitchFamily="34" charset="0"/>
                          <a:ea typeface="新細明體" pitchFamily="18" charset="-120"/>
                        </a:rPr>
                        <a:t>                               </a:t>
                      </a:r>
                    </a:p>
                  </a:txBody>
                  <a:tcPr marL="99060" marR="99060" anchor="ctr" horzOverflow="overflow">
                    <a:lnL>
                      <a:noFill/>
                    </a:lnL>
                    <a:lnR cap="flat">
                      <a:noFill/>
                    </a:lnR>
                    <a:lnT>
                      <a:noFill/>
                    </a:lnT>
                    <a:lnB>
                      <a:noFill/>
                    </a:lnB>
                    <a:lnTlToBr>
                      <a:noFill/>
                    </a:lnTlToBr>
                    <a:lnBlToTr>
                      <a:noFill/>
                    </a:lnBlToTr>
                    <a:solidFill>
                      <a:srgbClr val="FFFFD9"/>
                    </a:solidFill>
                  </a:tcPr>
                </a:tc>
                <a:extLst>
                  <a:ext uri="{0D108BD9-81ED-4DB2-BD59-A6C34878D82A}">
                    <a16:rowId xmlns:a16="http://schemas.microsoft.com/office/drawing/2014/main" val="10004"/>
                  </a:ext>
                </a:extLst>
              </a:tr>
              <a:tr h="366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心跳減慢</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cap="flat">
                      <a:noFill/>
                    </a:lnL>
                    <a:lnR>
                      <a:noFill/>
                    </a:lnR>
                    <a:lnT>
                      <a:noFill/>
                    </a:lnT>
                    <a:lnB cap="flat">
                      <a:noFill/>
                    </a:lnB>
                    <a:lnTlToBr>
                      <a:noFill/>
                    </a:lnTlToBr>
                    <a:lnBlToTr>
                      <a:noFill/>
                    </a:lnBlToTr>
                    <a:solidFill>
                      <a:srgbClr val="D9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打噴涕</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a:noFill/>
                    </a:lnL>
                    <a:lnR>
                      <a:noFill/>
                    </a:lnR>
                    <a:lnT>
                      <a:noFill/>
                    </a:lnT>
                    <a:lnB cap="flat">
                      <a:noFill/>
                    </a:lnB>
                    <a:lnTlToBr>
                      <a:noFill/>
                    </a:lnTlToBr>
                    <a:lnBlToTr>
                      <a:noFill/>
                    </a:lnBlToTr>
                    <a:solidFill>
                      <a:srgbClr val="D9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rgbClr val="0000FF"/>
                          </a:solidFill>
                          <a:effectLst/>
                          <a:latin typeface="Arial" pitchFamily="34" charset="0"/>
                          <a:ea typeface="新細明體" pitchFamily="18" charset="-120"/>
                        </a:rPr>
                        <a:t>臉部潮紅</a:t>
                      </a:r>
                      <a:endParaRPr kumimoji="1" lang="zh-TW" altLang="en-US" sz="1800" b="0" i="0" u="none" strike="noStrike" cap="none" normalizeH="0" baseline="0" smtClean="0">
                        <a:ln>
                          <a:noFill/>
                        </a:ln>
                        <a:solidFill>
                          <a:schemeClr val="tx1"/>
                        </a:solidFill>
                        <a:effectLst/>
                        <a:latin typeface="Arial" pitchFamily="34" charset="0"/>
                        <a:ea typeface="新細明體" pitchFamily="18" charset="-120"/>
                      </a:endParaRPr>
                    </a:p>
                  </a:txBody>
                  <a:tcPr marL="99060" marR="99060" anchor="ctr" horzOverflow="overflow">
                    <a:lnL>
                      <a:noFill/>
                    </a:lnL>
                    <a:lnR>
                      <a:noFill/>
                    </a:lnR>
                    <a:lnT>
                      <a:noFill/>
                    </a:lnT>
                    <a:lnB cap="flat">
                      <a:noFill/>
                    </a:lnB>
                    <a:lnTlToBr>
                      <a:noFill/>
                    </a:lnTlToBr>
                    <a:lnBlToTr>
                      <a:noFill/>
                    </a:lnBlToTr>
                    <a:solidFill>
                      <a:srgbClr val="D9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dirty="0" smtClean="0">
                          <a:ln>
                            <a:noFill/>
                          </a:ln>
                          <a:solidFill>
                            <a:srgbClr val="0000FF"/>
                          </a:solidFill>
                          <a:effectLst/>
                          <a:latin typeface="Arial" pitchFamily="34" charset="0"/>
                          <a:ea typeface="新細明體" pitchFamily="18" charset="-120"/>
                        </a:rPr>
                        <a:t>噁心</a:t>
                      </a:r>
                      <a:endParaRPr kumimoji="1" lang="zh-TW" altLang="en-US" sz="1800" b="0" i="0" u="none" strike="noStrike" cap="none" normalizeH="0" baseline="0" dirty="0" smtClean="0">
                        <a:ln>
                          <a:noFill/>
                        </a:ln>
                        <a:solidFill>
                          <a:schemeClr val="tx1"/>
                        </a:solidFill>
                        <a:effectLst/>
                        <a:latin typeface="Arial" pitchFamily="34" charset="0"/>
                        <a:ea typeface="新細明體" pitchFamily="18" charset="-120"/>
                      </a:endParaRPr>
                    </a:p>
                  </a:txBody>
                  <a:tcPr marL="99060" marR="99060" anchor="ctr" horzOverflow="overflow">
                    <a:lnL>
                      <a:noFill/>
                    </a:lnL>
                    <a:lnR cap="flat">
                      <a:noFill/>
                    </a:lnR>
                    <a:lnT>
                      <a:noFill/>
                    </a:lnT>
                    <a:lnB cap="flat">
                      <a:noFill/>
                    </a:lnB>
                    <a:lnTlToBr>
                      <a:noFill/>
                    </a:lnTlToBr>
                    <a:lnBlToTr>
                      <a:noFill/>
                    </a:lnBlToTr>
                    <a:solidFill>
                      <a:srgbClr val="D9ECFF"/>
                    </a:solidFill>
                  </a:tcPr>
                </a:tc>
                <a:extLst>
                  <a:ext uri="{0D108BD9-81ED-4DB2-BD59-A6C34878D82A}">
                    <a16:rowId xmlns:a16="http://schemas.microsoft.com/office/drawing/2014/main" val="10005"/>
                  </a:ext>
                </a:extLst>
              </a:tr>
            </a:tbl>
          </a:graphicData>
        </a:graphic>
      </p:graphicFrame>
      <p:pic>
        <p:nvPicPr>
          <p:cNvPr id="135174" name="Picture 6" descr="c1.gif (6771 bytes)"/>
          <p:cNvPicPr>
            <a:picLocks noChangeAspect="1" noChangeArrowheads="1"/>
          </p:cNvPicPr>
          <p:nvPr/>
        </p:nvPicPr>
        <p:blipFill>
          <a:blip r:embed="rId3" cstate="print"/>
          <a:srcRect/>
          <a:stretch>
            <a:fillRect/>
          </a:stretch>
        </p:blipFill>
        <p:spPr bwMode="auto">
          <a:xfrm>
            <a:off x="1000332" y="1838942"/>
            <a:ext cx="908050" cy="914400"/>
          </a:xfrm>
          <a:prstGeom prst="rect">
            <a:avLst/>
          </a:prstGeom>
          <a:noFill/>
        </p:spPr>
      </p:pic>
      <p:pic>
        <p:nvPicPr>
          <p:cNvPr id="135176" name="Picture 8" descr="c10.gif (7707 bytes)"/>
          <p:cNvPicPr>
            <a:picLocks noChangeAspect="1" noChangeArrowheads="1"/>
          </p:cNvPicPr>
          <p:nvPr/>
        </p:nvPicPr>
        <p:blipFill>
          <a:blip r:embed="rId4" cstate="print"/>
          <a:srcRect/>
          <a:stretch>
            <a:fillRect/>
          </a:stretch>
        </p:blipFill>
        <p:spPr bwMode="auto">
          <a:xfrm>
            <a:off x="2871465" y="1700830"/>
            <a:ext cx="1011238" cy="981075"/>
          </a:xfrm>
          <a:prstGeom prst="rect">
            <a:avLst/>
          </a:prstGeom>
          <a:noFill/>
        </p:spPr>
      </p:pic>
      <p:pic>
        <p:nvPicPr>
          <p:cNvPr id="135178" name="Picture 10" descr="c11.gif (6413 bytes)"/>
          <p:cNvPicPr>
            <a:picLocks noChangeAspect="1" noChangeArrowheads="1"/>
          </p:cNvPicPr>
          <p:nvPr/>
        </p:nvPicPr>
        <p:blipFill>
          <a:blip r:embed="rId5" cstate="print"/>
          <a:srcRect/>
          <a:stretch>
            <a:fillRect/>
          </a:stretch>
        </p:blipFill>
        <p:spPr bwMode="auto">
          <a:xfrm>
            <a:off x="4868144" y="1761155"/>
            <a:ext cx="866775" cy="847725"/>
          </a:xfrm>
          <a:prstGeom prst="rect">
            <a:avLst/>
          </a:prstGeom>
          <a:noFill/>
        </p:spPr>
      </p:pic>
      <p:pic>
        <p:nvPicPr>
          <p:cNvPr id="135180" name="Picture 12" descr="c12.gif (6931 bytes)"/>
          <p:cNvPicPr>
            <a:picLocks noChangeAspect="1" noChangeArrowheads="1"/>
          </p:cNvPicPr>
          <p:nvPr/>
        </p:nvPicPr>
        <p:blipFill>
          <a:blip r:embed="rId6" cstate="print"/>
          <a:srcRect/>
          <a:stretch>
            <a:fillRect/>
          </a:stretch>
        </p:blipFill>
        <p:spPr bwMode="auto">
          <a:xfrm>
            <a:off x="6839025" y="1723054"/>
            <a:ext cx="866775" cy="933450"/>
          </a:xfrm>
          <a:prstGeom prst="rect">
            <a:avLst/>
          </a:prstGeom>
          <a:noFill/>
        </p:spPr>
      </p:pic>
      <p:pic>
        <p:nvPicPr>
          <p:cNvPr id="135186" name="Picture 18" descr="c2.gif (6487 bytes)"/>
          <p:cNvPicPr>
            <a:picLocks noChangeAspect="1" noChangeArrowheads="1"/>
          </p:cNvPicPr>
          <p:nvPr/>
        </p:nvPicPr>
        <p:blipFill>
          <a:blip r:embed="rId7" cstate="print"/>
          <a:srcRect/>
          <a:stretch>
            <a:fillRect/>
          </a:stretch>
        </p:blipFill>
        <p:spPr bwMode="auto">
          <a:xfrm>
            <a:off x="890266" y="3364529"/>
            <a:ext cx="1000919" cy="971550"/>
          </a:xfrm>
          <a:prstGeom prst="rect">
            <a:avLst/>
          </a:prstGeom>
          <a:noFill/>
        </p:spPr>
      </p:pic>
      <p:pic>
        <p:nvPicPr>
          <p:cNvPr id="135188" name="Picture 20" descr="c3.gif (7097 bytes)"/>
          <p:cNvPicPr>
            <a:picLocks noChangeAspect="1" noChangeArrowheads="1"/>
          </p:cNvPicPr>
          <p:nvPr/>
        </p:nvPicPr>
        <p:blipFill>
          <a:blip r:embed="rId8" cstate="print"/>
          <a:srcRect/>
          <a:stretch>
            <a:fillRect/>
          </a:stretch>
        </p:blipFill>
        <p:spPr bwMode="auto">
          <a:xfrm>
            <a:off x="2881784" y="3402629"/>
            <a:ext cx="1011238" cy="895350"/>
          </a:xfrm>
          <a:prstGeom prst="rect">
            <a:avLst/>
          </a:prstGeom>
          <a:noFill/>
        </p:spPr>
      </p:pic>
      <p:pic>
        <p:nvPicPr>
          <p:cNvPr id="135190" name="Picture 22" descr="c4.gif (5896 bytes)"/>
          <p:cNvPicPr>
            <a:picLocks noChangeAspect="1" noChangeArrowheads="1"/>
          </p:cNvPicPr>
          <p:nvPr/>
        </p:nvPicPr>
        <p:blipFill>
          <a:blip r:embed="rId9" cstate="print"/>
          <a:srcRect/>
          <a:stretch>
            <a:fillRect/>
          </a:stretch>
        </p:blipFill>
        <p:spPr bwMode="auto">
          <a:xfrm>
            <a:off x="4859545" y="3394693"/>
            <a:ext cx="908050" cy="904875"/>
          </a:xfrm>
          <a:prstGeom prst="rect">
            <a:avLst/>
          </a:prstGeom>
          <a:noFill/>
        </p:spPr>
      </p:pic>
      <p:pic>
        <p:nvPicPr>
          <p:cNvPr id="135192" name="Picture 24" descr="c5.gif (6690 bytes)"/>
          <p:cNvPicPr>
            <a:picLocks noChangeAspect="1" noChangeArrowheads="1"/>
          </p:cNvPicPr>
          <p:nvPr/>
        </p:nvPicPr>
        <p:blipFill>
          <a:blip r:embed="rId10" cstate="print"/>
          <a:srcRect/>
          <a:stretch>
            <a:fillRect/>
          </a:stretch>
        </p:blipFill>
        <p:spPr bwMode="auto">
          <a:xfrm>
            <a:off x="6835586" y="3372467"/>
            <a:ext cx="918369" cy="952500"/>
          </a:xfrm>
          <a:prstGeom prst="rect">
            <a:avLst/>
          </a:prstGeom>
          <a:noFill/>
        </p:spPr>
      </p:pic>
      <p:pic>
        <p:nvPicPr>
          <p:cNvPr id="135198" name="Picture 30" descr="c6.gif (6327 bytes)"/>
          <p:cNvPicPr>
            <a:picLocks noChangeAspect="1" noChangeArrowheads="1"/>
          </p:cNvPicPr>
          <p:nvPr/>
        </p:nvPicPr>
        <p:blipFill>
          <a:blip r:embed="rId11" cstate="print"/>
          <a:srcRect/>
          <a:stretch>
            <a:fillRect/>
          </a:stretch>
        </p:blipFill>
        <p:spPr bwMode="auto">
          <a:xfrm>
            <a:off x="891986" y="5028229"/>
            <a:ext cx="918369" cy="952500"/>
          </a:xfrm>
          <a:prstGeom prst="rect">
            <a:avLst/>
          </a:prstGeom>
          <a:noFill/>
        </p:spPr>
      </p:pic>
      <p:pic>
        <p:nvPicPr>
          <p:cNvPr id="135200" name="Picture 32" descr="c7.gif (8602 bytes)"/>
          <p:cNvPicPr>
            <a:picLocks noChangeAspect="1" noChangeArrowheads="1"/>
          </p:cNvPicPr>
          <p:nvPr/>
        </p:nvPicPr>
        <p:blipFill>
          <a:blip r:embed="rId12" cstate="print"/>
          <a:srcRect/>
          <a:stretch>
            <a:fillRect/>
          </a:stretch>
        </p:blipFill>
        <p:spPr bwMode="auto">
          <a:xfrm>
            <a:off x="2876626" y="5042518"/>
            <a:ext cx="1516856" cy="923925"/>
          </a:xfrm>
          <a:prstGeom prst="rect">
            <a:avLst/>
          </a:prstGeom>
          <a:noFill/>
        </p:spPr>
      </p:pic>
      <p:pic>
        <p:nvPicPr>
          <p:cNvPr id="135202" name="Picture 34" descr="c9.gif (5902 bytes)"/>
          <p:cNvPicPr>
            <a:picLocks noChangeAspect="1" noChangeArrowheads="1"/>
          </p:cNvPicPr>
          <p:nvPr/>
        </p:nvPicPr>
        <p:blipFill>
          <a:blip r:embed="rId13" cstate="print"/>
          <a:srcRect/>
          <a:stretch>
            <a:fillRect/>
          </a:stretch>
        </p:blipFill>
        <p:spPr bwMode="auto">
          <a:xfrm>
            <a:off x="4856106" y="5036168"/>
            <a:ext cx="835819" cy="942975"/>
          </a:xfrm>
          <a:prstGeom prst="rect">
            <a:avLst/>
          </a:prstGeom>
          <a:noFill/>
        </p:spPr>
      </p:pic>
      <p:pic>
        <p:nvPicPr>
          <p:cNvPr id="135204" name="Picture 36" descr="c8.gif (7953 bytes)"/>
          <p:cNvPicPr>
            <a:picLocks noChangeAspect="1" noChangeArrowheads="1"/>
          </p:cNvPicPr>
          <p:nvPr/>
        </p:nvPicPr>
        <p:blipFill>
          <a:blip r:embed="rId14" cstate="print"/>
          <a:srcRect/>
          <a:stretch>
            <a:fillRect/>
          </a:stretch>
        </p:blipFill>
        <p:spPr bwMode="auto">
          <a:xfrm>
            <a:off x="6839025" y="5042518"/>
            <a:ext cx="1114425" cy="923925"/>
          </a:xfrm>
          <a:prstGeom prst="rect">
            <a:avLst/>
          </a:prstGeom>
          <a:noFill/>
        </p:spPr>
      </p:pic>
      <p:sp>
        <p:nvSpPr>
          <p:cNvPr id="15" name="Rectangle 2"/>
          <p:cNvSpPr>
            <a:spLocks noGrp="1" noChangeArrowheads="1"/>
          </p:cNvSpPr>
          <p:nvPr>
            <p:ph type="title"/>
          </p:nvPr>
        </p:nvSpPr>
        <p:spPr>
          <a:xfrm>
            <a:off x="0" y="0"/>
            <a:ext cx="9906000" cy="1268760"/>
          </a:xfrm>
        </p:spPr>
        <p:txBody>
          <a:bodyPr>
            <a:normAutofit/>
          </a:bodyPr>
          <a:lstStyle/>
          <a:p>
            <a:pPr algn="ctr"/>
            <a:r>
              <a:rPr lang="zh-TW" altLang="en-US" sz="6000" dirty="0" smtClean="0">
                <a:solidFill>
                  <a:srgbClr val="C00000"/>
                </a:solidFill>
                <a:latin typeface="華康布丁體" panose="040B0C09000000000000" pitchFamily="81" charset="-120"/>
                <a:ea typeface="華康布丁體" panose="040B0C09000000000000" pitchFamily="81" charset="-120"/>
              </a:rPr>
              <a:t>強力膠</a:t>
            </a:r>
            <a:endParaRPr lang="zh-TW" altLang="en-US" sz="6000" dirty="0">
              <a:solidFill>
                <a:srgbClr val="C00000"/>
              </a:solidFill>
              <a:latin typeface="華康布丁體" panose="040B0C09000000000000" pitchFamily="81" charset="-120"/>
              <a:ea typeface="華康布丁體" panose="040B0C09000000000000" pitchFamily="81" charset="-12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C00000"/>
                </a:solidFill>
                <a:latin typeface="華康勘亭流" panose="03000909000000000000" pitchFamily="65" charset="-120"/>
                <a:ea typeface="華康勘亭流" panose="03000909000000000000" pitchFamily="65" charset="-120"/>
              </a:rPr>
              <a:t>認識毒品</a:t>
            </a:r>
            <a:r>
              <a:rPr lang="en-US" altLang="zh-TW" sz="6000" dirty="0" smtClean="0">
                <a:solidFill>
                  <a:srgbClr val="C00000"/>
                </a:solidFill>
                <a:latin typeface="華康勘亭流" panose="03000909000000000000" pitchFamily="65" charset="-120"/>
                <a:ea typeface="華康勘亭流" panose="03000909000000000000" pitchFamily="65" charset="-120"/>
              </a:rPr>
              <a:t>-</a:t>
            </a:r>
            <a:r>
              <a:rPr lang="zh-TW" altLang="en-US" sz="6000" dirty="0" smtClean="0">
                <a:solidFill>
                  <a:srgbClr val="C00000"/>
                </a:solidFill>
                <a:latin typeface="華康勘亭流" panose="03000909000000000000" pitchFamily="65" charset="-120"/>
                <a:ea typeface="華康勘亭流" panose="03000909000000000000" pitchFamily="65" charset="-120"/>
              </a:rPr>
              <a:t>海</a:t>
            </a:r>
            <a:r>
              <a:rPr lang="zh-TW" altLang="en-US" sz="6000" dirty="0">
                <a:solidFill>
                  <a:srgbClr val="C00000"/>
                </a:solidFill>
                <a:latin typeface="華康勘亭流" panose="03000909000000000000" pitchFamily="65" charset="-120"/>
                <a:ea typeface="華康勘亭流" panose="03000909000000000000" pitchFamily="65" charset="-120"/>
              </a:rPr>
              <a:t>洛英</a:t>
            </a:r>
          </a:p>
        </p:txBody>
      </p:sp>
      <p:sp>
        <p:nvSpPr>
          <p:cNvPr id="28675" name="Rectangle 3"/>
          <p:cNvSpPr>
            <a:spLocks noGrp="1" noChangeArrowheads="1"/>
          </p:cNvSpPr>
          <p:nvPr>
            <p:ph type="body" idx="1"/>
          </p:nvPr>
        </p:nvSpPr>
        <p:spPr>
          <a:xfrm>
            <a:off x="495300" y="1600201"/>
            <a:ext cx="8915400" cy="4924425"/>
          </a:xfrm>
        </p:spPr>
        <p:txBody>
          <a:bodyPr>
            <a:normAutofit/>
          </a:bodyPr>
          <a:lstStyle/>
          <a:p>
            <a:pPr marL="0" indent="0">
              <a:buNone/>
            </a:pPr>
            <a:r>
              <a:rPr lang="zh-TW" altLang="en-US" sz="2800" dirty="0">
                <a:solidFill>
                  <a:srgbClr val="3333CC"/>
                </a:solidFill>
                <a:latin typeface="華康隸書體W3" panose="03000309000000000000" pitchFamily="65" charset="-120"/>
                <a:ea typeface="華康隸書體W3" panose="03000309000000000000" pitchFamily="65" charset="-120"/>
              </a:rPr>
              <a:t>海洛英為非法的</a:t>
            </a:r>
            <a:r>
              <a:rPr lang="zh-TW" altLang="en-US" sz="2800" b="1" dirty="0">
                <a:solidFill>
                  <a:srgbClr val="C00000"/>
                </a:solidFill>
                <a:latin typeface="華康隸書體W3" panose="03000309000000000000" pitchFamily="65" charset="-120"/>
                <a:ea typeface="華康隸書體W3" panose="03000309000000000000" pitchFamily="65" charset="-120"/>
              </a:rPr>
              <a:t>麻醉止痛劑</a:t>
            </a:r>
            <a:r>
              <a:rPr lang="zh-TW" altLang="en-US" sz="2800" dirty="0">
                <a:solidFill>
                  <a:srgbClr val="3333CC"/>
                </a:solidFill>
                <a:latin typeface="華康隸書體W3" panose="03000309000000000000" pitchFamily="65" charset="-120"/>
                <a:ea typeface="華康隸書體W3" panose="03000309000000000000" pitchFamily="65" charset="-120"/>
              </a:rPr>
              <a:t>，是人工半合成的鴉片類製劑，屬於</a:t>
            </a:r>
            <a:r>
              <a:rPr lang="zh-TW" altLang="en-US" sz="2800" dirty="0">
                <a:solidFill>
                  <a:srgbClr val="C00000"/>
                </a:solidFill>
                <a:latin typeface="華康隸書體W3" panose="03000309000000000000" pitchFamily="65" charset="-120"/>
                <a:ea typeface="華康隸書體W3" panose="03000309000000000000" pitchFamily="65" charset="-120"/>
              </a:rPr>
              <a:t>一級毒品</a:t>
            </a:r>
            <a:r>
              <a:rPr lang="zh-TW" altLang="en-US" sz="2800" dirty="0">
                <a:solidFill>
                  <a:srgbClr val="3333CC"/>
                </a:solidFill>
                <a:latin typeface="華康隸書體W3" panose="03000309000000000000" pitchFamily="65" charset="-120"/>
                <a:ea typeface="華康隸書體W3" panose="03000309000000000000" pitchFamily="65" charset="-120"/>
              </a:rPr>
              <a:t>。近幾年青少年使用的比率也大增</a:t>
            </a:r>
            <a:r>
              <a:rPr lang="zh-TW" altLang="en-US" sz="2800" dirty="0" smtClean="0">
                <a:solidFill>
                  <a:srgbClr val="3333CC"/>
                </a:solidFill>
                <a:latin typeface="華康隸書體W3" panose="03000309000000000000" pitchFamily="65" charset="-120"/>
                <a:ea typeface="華康隸書體W3" panose="03000309000000000000" pitchFamily="65" charset="-120"/>
              </a:rPr>
              <a:t>。</a:t>
            </a:r>
            <a:r>
              <a:rPr lang="zh-TW" altLang="en-US" sz="2800" dirty="0" smtClean="0">
                <a:solidFill>
                  <a:srgbClr val="C00000"/>
                </a:solidFill>
                <a:latin typeface="華康隸書體W3" panose="03000309000000000000" pitchFamily="65" charset="-120"/>
                <a:ea typeface="華康隸書體W3" panose="03000309000000000000" pitchFamily="65" charset="-120"/>
              </a:rPr>
              <a:t>極</a:t>
            </a:r>
            <a:r>
              <a:rPr lang="zh-TW" altLang="en-US" sz="2800" dirty="0">
                <a:solidFill>
                  <a:srgbClr val="C00000"/>
                </a:solidFill>
                <a:latin typeface="華康隸書體W3" panose="03000309000000000000" pitchFamily="65" charset="-120"/>
                <a:ea typeface="華康隸書體W3" panose="03000309000000000000" pitchFamily="65" charset="-120"/>
              </a:rPr>
              <a:t>具成癮性</a:t>
            </a:r>
            <a:r>
              <a:rPr lang="zh-TW" altLang="en-US" sz="2800" dirty="0">
                <a:solidFill>
                  <a:srgbClr val="3333CC"/>
                </a:solidFill>
                <a:latin typeface="華康隸書體W3" panose="03000309000000000000" pitchFamily="65" charset="-120"/>
                <a:ea typeface="華康隸書體W3" panose="03000309000000000000" pitchFamily="65" charset="-120"/>
              </a:rPr>
              <a:t>，在極短的時間內，就會因為耐藥性的產生而使需求量急速增加。 不論在心理上或生理上都會對海洛因產生強烈的渴求與依賴</a:t>
            </a:r>
            <a:r>
              <a:rPr lang="zh-TW" altLang="en-US" sz="2800" dirty="0" smtClean="0">
                <a:solidFill>
                  <a:srgbClr val="3333CC"/>
                </a:solidFill>
                <a:latin typeface="華康隸書體W3" panose="03000309000000000000" pitchFamily="65" charset="-120"/>
                <a:ea typeface="華康隸書體W3" panose="03000309000000000000" pitchFamily="65" charset="-120"/>
              </a:rPr>
              <a:t>。</a:t>
            </a:r>
            <a:r>
              <a:rPr lang="zh-TW" altLang="en-US" sz="2800" dirty="0" smtClean="0">
                <a:solidFill>
                  <a:srgbClr val="C00000"/>
                </a:solidFill>
                <a:latin typeface="華康隸書體W3" panose="03000309000000000000" pitchFamily="65" charset="-120"/>
                <a:ea typeface="華康隸書體W3" panose="03000309000000000000" pitchFamily="65" charset="-120"/>
              </a:rPr>
              <a:t>一旦</a:t>
            </a:r>
            <a:r>
              <a:rPr lang="zh-TW" altLang="en-US" sz="2800" dirty="0">
                <a:solidFill>
                  <a:srgbClr val="C00000"/>
                </a:solidFill>
                <a:latin typeface="華康隸書體W3" panose="03000309000000000000" pitchFamily="65" charset="-120"/>
                <a:ea typeface="華康隸書體W3" panose="03000309000000000000" pitchFamily="65" charset="-120"/>
              </a:rPr>
              <a:t>成癮，戒治困難，終生受害。</a:t>
            </a:r>
            <a:r>
              <a:rPr lang="zh-TW" altLang="en-US" sz="2800" dirty="0">
                <a:solidFill>
                  <a:srgbClr val="3333CC"/>
                </a:solidFill>
                <a:latin typeface="華康隸書體W3" panose="03000309000000000000" pitchFamily="65" charset="-120"/>
                <a:ea typeface="華康隸書體W3" panose="03000309000000000000" pitchFamily="65" charset="-120"/>
              </a:rPr>
              <a:t>許多成癮者，為換取昂貴的海洛因，而傾家蕩產或做奸犯科、鋌而走險</a:t>
            </a:r>
            <a:r>
              <a:rPr lang="zh-TW" altLang="en-US" sz="2800" dirty="0" smtClean="0">
                <a:solidFill>
                  <a:srgbClr val="3333CC"/>
                </a:solidFill>
                <a:latin typeface="華康隸書體W3" panose="03000309000000000000" pitchFamily="65" charset="-120"/>
                <a:ea typeface="華康隸書體W3" panose="03000309000000000000" pitchFamily="65" charset="-120"/>
              </a:rPr>
              <a:t>。毒害</a:t>
            </a:r>
            <a:r>
              <a:rPr lang="zh-TW" altLang="en-US" sz="2800" dirty="0">
                <a:solidFill>
                  <a:srgbClr val="3333CC"/>
                </a:solidFill>
                <a:latin typeface="華康隸書體W3" panose="03000309000000000000" pitchFamily="65" charset="-120"/>
                <a:ea typeface="華康隸書體W3" panose="03000309000000000000" pitchFamily="65" charset="-120"/>
              </a:rPr>
              <a:t>會禍延至下一代，已懷孕之海洛因成癮者產下的嬰兒，在母體內已產生依賴性，會導致新生兒中毒</a:t>
            </a:r>
            <a:r>
              <a:rPr lang="zh-TW" altLang="en-US" sz="2800" dirty="0" smtClean="0">
                <a:solidFill>
                  <a:srgbClr val="3333CC"/>
                </a:solidFill>
                <a:latin typeface="華康隸書體W3" panose="03000309000000000000" pitchFamily="65" charset="-120"/>
                <a:ea typeface="華康隸書體W3" panose="03000309000000000000" pitchFamily="65" charset="-120"/>
              </a:rPr>
              <a:t>。以</a:t>
            </a:r>
            <a:r>
              <a:rPr lang="zh-TW" altLang="en-US" sz="2800" dirty="0">
                <a:solidFill>
                  <a:srgbClr val="C00000"/>
                </a:solidFill>
                <a:latin typeface="華康隸書體W3" panose="03000309000000000000" pitchFamily="65" charset="-120"/>
                <a:ea typeface="華康隸書體W3" panose="03000309000000000000" pitchFamily="65" charset="-120"/>
              </a:rPr>
              <a:t>尿液篩檢</a:t>
            </a:r>
            <a:r>
              <a:rPr lang="zh-TW" altLang="en-US" sz="2800" dirty="0">
                <a:solidFill>
                  <a:srgbClr val="3333CC"/>
                </a:solidFill>
                <a:latin typeface="華康隸書體W3" panose="03000309000000000000" pitchFamily="65" charset="-120"/>
                <a:ea typeface="華康隸書體W3" panose="03000309000000000000" pitchFamily="65" charset="-120"/>
              </a:rPr>
              <a:t>偵測準確性高</a:t>
            </a:r>
            <a:r>
              <a:rPr lang="zh-TW" altLang="en-US" sz="2800" dirty="0" smtClean="0">
                <a:solidFill>
                  <a:srgbClr val="3333CC"/>
                </a:solidFill>
                <a:latin typeface="華康隸書體W3" panose="03000309000000000000" pitchFamily="65" charset="-120"/>
                <a:ea typeface="華康隸書體W3" panose="03000309000000000000" pitchFamily="65" charset="-120"/>
              </a:rPr>
              <a:t>。</a:t>
            </a:r>
            <a:r>
              <a:rPr lang="zh-TW" altLang="en-US" sz="2800" dirty="0" smtClean="0">
                <a:solidFill>
                  <a:srgbClr val="C00000"/>
                </a:solidFill>
                <a:latin typeface="華康隸書體W3" panose="03000309000000000000" pitchFamily="65" charset="-120"/>
                <a:ea typeface="華康隸書體W3" panose="03000309000000000000" pitchFamily="65" charset="-120"/>
              </a:rPr>
              <a:t>有</a:t>
            </a:r>
            <a:r>
              <a:rPr lang="zh-TW" altLang="en-US" sz="2800" dirty="0">
                <a:solidFill>
                  <a:srgbClr val="C00000"/>
                </a:solidFill>
                <a:latin typeface="華康隸書體W3" panose="03000309000000000000" pitchFamily="65" charset="-120"/>
                <a:ea typeface="華康隸書體W3" panose="03000309000000000000" pitchFamily="65" charset="-120"/>
              </a:rPr>
              <a:t>解毒劑</a:t>
            </a:r>
            <a:r>
              <a:rPr lang="zh-TW" altLang="en-US" sz="2800" dirty="0">
                <a:solidFill>
                  <a:srgbClr val="3333CC"/>
                </a:solidFill>
                <a:latin typeface="華康隸書體W3" panose="03000309000000000000" pitchFamily="65" charset="-120"/>
                <a:ea typeface="華康隸書體W3" panose="03000309000000000000" pitchFamily="65" charset="-120"/>
              </a:rPr>
              <a:t>，發生中毒時應該立即送醫，使用解毒劑治療，但是十分困難戒除。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9906000" cy="1268760"/>
          </a:xfrm>
        </p:spPr>
        <p:txBody>
          <a:bodyPr>
            <a:normAutofit/>
          </a:bodyPr>
          <a:lstStyle/>
          <a:p>
            <a:pPr algn="ctr"/>
            <a:r>
              <a:rPr lang="zh-TW" altLang="en-US" sz="6000" dirty="0" smtClean="0">
                <a:solidFill>
                  <a:srgbClr val="C00000"/>
                </a:solidFill>
                <a:latin typeface="華康勘亭流" panose="03000909000000000000" pitchFamily="65" charset="-120"/>
                <a:ea typeface="華康勘亭流" panose="03000909000000000000" pitchFamily="65" charset="-120"/>
              </a:rPr>
              <a:t>鴉片</a:t>
            </a:r>
            <a:endParaRPr lang="zh-TW" altLang="en-US" sz="6000" dirty="0">
              <a:solidFill>
                <a:srgbClr val="C00000"/>
              </a:solidFill>
              <a:latin typeface="華康勘亭流" panose="03000909000000000000" pitchFamily="65" charset="-120"/>
              <a:ea typeface="華康勘亭流" panose="03000909000000000000" pitchFamily="65" charset="-120"/>
            </a:endParaRPr>
          </a:p>
        </p:txBody>
      </p:sp>
      <p:pic>
        <p:nvPicPr>
          <p:cNvPr id="5" name="Picture 4" descr="untitled"/>
          <p:cNvPicPr>
            <a:picLocks noChangeAspect="1" noChangeArrowheads="1"/>
          </p:cNvPicPr>
          <p:nvPr/>
        </p:nvPicPr>
        <p:blipFill>
          <a:blip r:embed="rId3" cstate="print"/>
          <a:srcRect/>
          <a:stretch>
            <a:fillRect/>
          </a:stretch>
        </p:blipFill>
        <p:spPr bwMode="auto">
          <a:xfrm>
            <a:off x="662979" y="1628800"/>
            <a:ext cx="8580041" cy="5048250"/>
          </a:xfrm>
          <a:prstGeom prst="rect">
            <a:avLst/>
          </a:prstGeom>
          <a:noFill/>
        </p:spPr>
      </p:pic>
    </p:spTree>
    <p:extLst>
      <p:ext uri="{BB962C8B-B14F-4D97-AF65-F5344CB8AC3E}">
        <p14:creationId xmlns:p14="http://schemas.microsoft.com/office/powerpoint/2010/main" val="10495135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0" y="0"/>
            <a:ext cx="9906000" cy="1268760"/>
          </a:xfrm>
        </p:spPr>
        <p:txBody>
          <a:bodyPr>
            <a:noAutofit/>
          </a:bodyPr>
          <a:lstStyle/>
          <a:p>
            <a:pPr algn="ctr"/>
            <a:r>
              <a:rPr lang="zh-TW" altLang="en-US" sz="6000" dirty="0">
                <a:solidFill>
                  <a:srgbClr val="C00000"/>
                </a:solidFill>
                <a:latin typeface="華康布丁體" panose="040B0C09000000000000" pitchFamily="81" charset="-120"/>
                <a:ea typeface="華康布丁體" panose="040B0C09000000000000" pitchFamily="81" charset="-120"/>
              </a:rPr>
              <a:t>海洛因對身體的傷害 </a:t>
            </a:r>
          </a:p>
        </p:txBody>
      </p:sp>
      <p:sp>
        <p:nvSpPr>
          <p:cNvPr id="143363" name="Rectangle 3"/>
          <p:cNvSpPr>
            <a:spLocks noGrp="1" noChangeArrowheads="1"/>
          </p:cNvSpPr>
          <p:nvPr>
            <p:ph type="body" idx="1"/>
          </p:nvPr>
        </p:nvSpPr>
        <p:spPr>
          <a:xfrm>
            <a:off x="646112" y="1556792"/>
            <a:ext cx="8915400" cy="5111774"/>
          </a:xfrm>
        </p:spPr>
        <p:txBody>
          <a:bodyPr>
            <a:noAutofit/>
          </a:bodyPr>
          <a:lstStyle/>
          <a:p>
            <a:r>
              <a:rPr lang="zh-TW" altLang="en-US" sz="3200" b="1" dirty="0">
                <a:latin typeface="標楷體" pitchFamily="65" charset="-120"/>
                <a:ea typeface="標楷體" pitchFamily="65" charset="-120"/>
              </a:rPr>
              <a:t>海洛因濫用造成的不良</a:t>
            </a:r>
            <a:r>
              <a:rPr lang="zh-TW" altLang="en-US" sz="3200" b="1" dirty="0" smtClean="0">
                <a:latin typeface="標楷體" pitchFamily="65" charset="-120"/>
                <a:ea typeface="標楷體" pitchFamily="65" charset="-120"/>
              </a:rPr>
              <a:t>結果：</a:t>
            </a:r>
            <a:r>
              <a:rPr lang="zh-TW" altLang="en-US" sz="3200" dirty="0" smtClean="0">
                <a:latin typeface="標楷體" pitchFamily="65" charset="-120"/>
                <a:ea typeface="標楷體" pitchFamily="65" charset="-120"/>
              </a:rPr>
              <a:t>瞳孔收縮、</a:t>
            </a:r>
            <a:r>
              <a:rPr lang="zh-TW" altLang="en-US" sz="3200" dirty="0">
                <a:latin typeface="標楷體" pitchFamily="65" charset="-120"/>
                <a:ea typeface="標楷體" pitchFamily="65" charset="-120"/>
              </a:rPr>
              <a:t>視力減退</a:t>
            </a:r>
            <a:r>
              <a:rPr lang="zh-TW" altLang="en-US" sz="3200" dirty="0" smtClean="0">
                <a:latin typeface="標楷體" pitchFamily="65" charset="-120"/>
                <a:ea typeface="標楷體" pitchFamily="65" charset="-120"/>
              </a:rPr>
              <a:t>、</a:t>
            </a:r>
            <a:r>
              <a:rPr lang="zh-TW" altLang="en-US" sz="3200" dirty="0">
                <a:latin typeface="標楷體" pitchFamily="65" charset="-120"/>
                <a:ea typeface="標楷體" pitchFamily="65" charset="-120"/>
              </a:rPr>
              <a:t>便秘</a:t>
            </a:r>
            <a:r>
              <a:rPr lang="zh-TW" altLang="en-US" sz="3200" dirty="0" smtClean="0">
                <a:latin typeface="標楷體" pitchFamily="65" charset="-120"/>
                <a:ea typeface="標楷體" pitchFamily="65" charset="-120"/>
              </a:rPr>
              <a:t>、</a:t>
            </a:r>
            <a:r>
              <a:rPr lang="zh-TW" altLang="en-US" sz="3200" dirty="0">
                <a:latin typeface="標楷體" pitchFamily="65" charset="-120"/>
                <a:ea typeface="標楷體" pitchFamily="65" charset="-120"/>
              </a:rPr>
              <a:t>呼吸抑制、情緒不穩定</a:t>
            </a:r>
          </a:p>
          <a:p>
            <a:r>
              <a:rPr lang="zh-TW" altLang="en-US" sz="3200" b="1" dirty="0">
                <a:latin typeface="標楷體" pitchFamily="65" charset="-120"/>
                <a:ea typeface="標楷體" pitchFamily="65" charset="-120"/>
              </a:rPr>
              <a:t>濫用過量造成的現象：</a:t>
            </a:r>
            <a:r>
              <a:rPr lang="zh-TW" altLang="en-US" sz="3200" dirty="0" smtClean="0">
                <a:latin typeface="標楷體" pitchFamily="65" charset="-120"/>
                <a:ea typeface="標楷體" pitchFamily="65" charset="-120"/>
              </a:rPr>
              <a:t>體溫</a:t>
            </a:r>
            <a:r>
              <a:rPr lang="zh-TW" altLang="en-US" sz="3200" dirty="0">
                <a:latin typeface="標楷體" pitchFamily="65" charset="-120"/>
                <a:ea typeface="標楷體" pitchFamily="65" charset="-120"/>
              </a:rPr>
              <a:t>下降</a:t>
            </a:r>
            <a:r>
              <a:rPr lang="zh-TW" altLang="en-US" sz="3200" dirty="0" smtClean="0">
                <a:latin typeface="標楷體" pitchFamily="65" charset="-120"/>
                <a:ea typeface="標楷體" pitchFamily="65" charset="-120"/>
              </a:rPr>
              <a:t>、</a:t>
            </a:r>
            <a:r>
              <a:rPr lang="zh-TW" altLang="en-US" sz="3200" dirty="0">
                <a:latin typeface="標楷體" pitchFamily="65" charset="-120"/>
                <a:ea typeface="標楷體" pitchFamily="65" charset="-120"/>
              </a:rPr>
              <a:t>血壓降低</a:t>
            </a:r>
            <a:r>
              <a:rPr lang="zh-TW" altLang="en-US" sz="3200" dirty="0" smtClean="0">
                <a:latin typeface="標楷體" pitchFamily="65" charset="-120"/>
                <a:ea typeface="標楷體" pitchFamily="65" charset="-120"/>
              </a:rPr>
              <a:t>、嚴重</a:t>
            </a:r>
            <a:r>
              <a:rPr lang="zh-TW" altLang="en-US" sz="3200" dirty="0">
                <a:latin typeface="標楷體" pitchFamily="65" charset="-120"/>
                <a:ea typeface="標楷體" pitchFamily="65" charset="-120"/>
              </a:rPr>
              <a:t>的呼吸抑制導致休克而死、昏睡或昏迷</a:t>
            </a:r>
          </a:p>
          <a:p>
            <a:r>
              <a:rPr lang="zh-TW" altLang="en-US" sz="3200" b="1" dirty="0">
                <a:latin typeface="標楷體" pitchFamily="65" charset="-120"/>
                <a:ea typeface="標楷體" pitchFamily="65" charset="-120"/>
              </a:rPr>
              <a:t>海洛因濫用者的</a:t>
            </a:r>
            <a:r>
              <a:rPr lang="zh-TW" altLang="en-US" sz="3200" b="1" dirty="0" smtClean="0">
                <a:latin typeface="標楷體" pitchFamily="65" charset="-120"/>
                <a:ea typeface="標楷體" pitchFamily="65" charset="-120"/>
              </a:rPr>
              <a:t>危機</a:t>
            </a:r>
            <a:r>
              <a:rPr lang="zh-TW" altLang="en-US" sz="3200" b="1" dirty="0">
                <a:latin typeface="標楷體" pitchFamily="65" charset="-120"/>
                <a:ea typeface="標楷體" pitchFamily="65" charset="-120"/>
              </a:rPr>
              <a:t>：</a:t>
            </a:r>
            <a:r>
              <a:rPr lang="zh-TW" altLang="en-US" sz="3200" dirty="0" smtClean="0">
                <a:latin typeface="標楷體" pitchFamily="65" charset="-120"/>
                <a:ea typeface="標楷體" pitchFamily="65" charset="-120"/>
              </a:rPr>
              <a:t>常因共用</a:t>
            </a:r>
            <a:r>
              <a:rPr lang="zh-TW" altLang="en-US" sz="3200" dirty="0">
                <a:latin typeface="標楷體" pitchFamily="65" charset="-120"/>
                <a:ea typeface="標楷體" pitchFamily="65" charset="-120"/>
              </a:rPr>
              <a:t>注射針筒及針頭，</a:t>
            </a:r>
            <a:r>
              <a:rPr lang="zh-TW" altLang="en-US" sz="3200" dirty="0" smtClean="0">
                <a:latin typeface="標楷體" pitchFamily="65" charset="-120"/>
                <a:ea typeface="標楷體" pitchFamily="65" charset="-120"/>
              </a:rPr>
              <a:t>使得濫用</a:t>
            </a:r>
            <a:r>
              <a:rPr lang="zh-TW" altLang="en-US" sz="3200" dirty="0">
                <a:latin typeface="標楷體" pitchFamily="65" charset="-120"/>
                <a:ea typeface="標楷體" pitchFamily="65" charset="-120"/>
              </a:rPr>
              <a:t>者面臨</a:t>
            </a:r>
            <a:r>
              <a:rPr lang="zh-TW" altLang="en-US" sz="3200" b="1" dirty="0">
                <a:solidFill>
                  <a:srgbClr val="C00000"/>
                </a:solidFill>
                <a:latin typeface="標楷體" pitchFamily="65" charset="-120"/>
                <a:ea typeface="標楷體" pitchFamily="65" charset="-120"/>
              </a:rPr>
              <a:t>愛滋病</a:t>
            </a:r>
            <a:r>
              <a:rPr lang="zh-TW" altLang="en-US" sz="3200" dirty="0">
                <a:latin typeface="標楷體" pitchFamily="65" charset="-120"/>
                <a:ea typeface="標楷體" pitchFamily="65" charset="-120"/>
              </a:rPr>
              <a:t>之威脅</a:t>
            </a:r>
            <a:r>
              <a:rPr lang="zh-TW" altLang="en-US" sz="3200" dirty="0" smtClean="0">
                <a:latin typeface="標楷體" pitchFamily="65" charset="-120"/>
                <a:ea typeface="標楷體" pitchFamily="65" charset="-120"/>
              </a:rPr>
              <a:t>。常因合併</a:t>
            </a:r>
            <a:r>
              <a:rPr lang="zh-TW" altLang="en-US" sz="3200" dirty="0">
                <a:latin typeface="標楷體" pitchFamily="65" charset="-120"/>
                <a:ea typeface="標楷體" pitchFamily="65" charset="-120"/>
              </a:rPr>
              <a:t>使用其他的中樞神經抑制劑或鎮靜劑，</a:t>
            </a:r>
            <a:r>
              <a:rPr lang="zh-TW" altLang="en-US" sz="3200" dirty="0" smtClean="0">
                <a:latin typeface="標楷體" pitchFamily="65" charset="-120"/>
                <a:ea typeface="標楷體" pitchFamily="65" charset="-120"/>
              </a:rPr>
              <a:t>使得濫用者的</a:t>
            </a:r>
            <a:r>
              <a:rPr lang="zh-TW" altLang="en-US" sz="3200" dirty="0">
                <a:latin typeface="標楷體" pitchFamily="65" charset="-120"/>
                <a:ea typeface="標楷體" pitchFamily="65" charset="-120"/>
              </a:rPr>
              <a:t>嚴重危害性</a:t>
            </a:r>
            <a:r>
              <a:rPr lang="zh-TW" altLang="en-US" sz="3200" dirty="0" smtClean="0">
                <a:latin typeface="標楷體" pitchFamily="65" charset="-120"/>
                <a:ea typeface="標楷體" pitchFamily="65" charset="-120"/>
              </a:rPr>
              <a:t>大大提高</a:t>
            </a:r>
            <a:endParaRPr lang="zh-TW" altLang="en-US" sz="3200" dirty="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0"/>
            <a:ext cx="9906000" cy="1268760"/>
          </a:xfrm>
        </p:spPr>
        <p:txBody>
          <a:bodyPr>
            <a:normAutofit/>
          </a:bodyPr>
          <a:lstStyle/>
          <a:p>
            <a:pPr algn="ctr"/>
            <a:r>
              <a:rPr lang="zh-TW" altLang="en-US" sz="6000" dirty="0" smtClean="0">
                <a:solidFill>
                  <a:srgbClr val="C00000"/>
                </a:solidFill>
                <a:latin typeface="華康勘亭流" panose="03000909000000000000" pitchFamily="65" charset="-120"/>
                <a:ea typeface="華康勘亭流" panose="03000909000000000000" pitchFamily="65" charset="-120"/>
              </a:rPr>
              <a:t>認識快樂</a:t>
            </a:r>
            <a:r>
              <a:rPr lang="zh-TW" altLang="en-US" sz="6000" dirty="0">
                <a:solidFill>
                  <a:srgbClr val="C00000"/>
                </a:solidFill>
                <a:latin typeface="華康勘亭流" panose="03000909000000000000" pitchFamily="65" charset="-120"/>
                <a:ea typeface="華康勘亭流" panose="03000909000000000000" pitchFamily="65" charset="-120"/>
              </a:rPr>
              <a:t>丸</a:t>
            </a:r>
          </a:p>
        </p:txBody>
      </p:sp>
      <p:sp>
        <p:nvSpPr>
          <p:cNvPr id="29699" name="Rectangle 3"/>
          <p:cNvSpPr>
            <a:spLocks noGrp="1" noChangeArrowheads="1"/>
          </p:cNvSpPr>
          <p:nvPr>
            <p:ph type="body" idx="1"/>
          </p:nvPr>
        </p:nvSpPr>
        <p:spPr>
          <a:xfrm>
            <a:off x="495300" y="1600201"/>
            <a:ext cx="8915400" cy="4565103"/>
          </a:xfrm>
        </p:spPr>
        <p:txBody>
          <a:bodyPr>
            <a:noAutofit/>
          </a:bodyPr>
          <a:lstStyle/>
          <a:p>
            <a:pPr marL="0" indent="0">
              <a:buNone/>
            </a:pPr>
            <a:r>
              <a:rPr lang="zh-TW" altLang="en-US" sz="2800" dirty="0">
                <a:solidFill>
                  <a:srgbClr val="3333CC"/>
                </a:solidFill>
                <a:latin typeface="標楷體" pitchFamily="65" charset="-120"/>
                <a:ea typeface="標楷體" pitchFamily="65" charset="-120"/>
              </a:rPr>
              <a:t>快樂丸（</a:t>
            </a:r>
            <a:r>
              <a:rPr lang="en-US" altLang="zh-TW" sz="2800" dirty="0">
                <a:solidFill>
                  <a:srgbClr val="3333CC"/>
                </a:solidFill>
                <a:latin typeface="標楷體" pitchFamily="65" charset="-120"/>
                <a:ea typeface="標楷體" pitchFamily="65" charset="-120"/>
              </a:rPr>
              <a:t>MDMA</a:t>
            </a:r>
            <a:r>
              <a:rPr lang="zh-TW" altLang="en-US" sz="2800" dirty="0">
                <a:solidFill>
                  <a:srgbClr val="3333CC"/>
                </a:solidFill>
                <a:latin typeface="標楷體" pitchFamily="65" charset="-120"/>
                <a:ea typeface="標楷體" pitchFamily="65" charset="-120"/>
              </a:rPr>
              <a:t>、搖頭丸、亞當、設計家藥物）為安非他命類的藥物，可歸類為中樞神經興奮劑或幻覺誘發劑</a:t>
            </a:r>
            <a:r>
              <a:rPr lang="zh-TW" altLang="en-US" sz="2800" dirty="0" smtClean="0">
                <a:solidFill>
                  <a:srgbClr val="3333CC"/>
                </a:solidFill>
                <a:latin typeface="標楷體" pitchFamily="65" charset="-120"/>
                <a:ea typeface="標楷體" pitchFamily="65" charset="-120"/>
              </a:rPr>
              <a:t>，</a:t>
            </a:r>
            <a:r>
              <a:rPr lang="en-US" altLang="zh-TW" sz="2800" dirty="0" smtClean="0">
                <a:solidFill>
                  <a:srgbClr val="FF0000"/>
                </a:solidFill>
                <a:latin typeface="標楷體" pitchFamily="65" charset="-120"/>
                <a:ea typeface="標楷體" pitchFamily="65" charset="-120"/>
              </a:rPr>
              <a:t>K</a:t>
            </a:r>
            <a:r>
              <a:rPr lang="zh-TW" altLang="en-US" sz="2800" dirty="0">
                <a:solidFill>
                  <a:srgbClr val="FF0000"/>
                </a:solidFill>
                <a:latin typeface="標楷體" pitchFamily="65" charset="-120"/>
                <a:ea typeface="標楷體" pitchFamily="65" charset="-120"/>
              </a:rPr>
              <a:t>他命</a:t>
            </a:r>
            <a:r>
              <a:rPr lang="zh-TW" altLang="en-US" sz="2800" dirty="0">
                <a:solidFill>
                  <a:srgbClr val="3333CC"/>
                </a:solidFill>
                <a:latin typeface="標楷體" pitchFamily="65" charset="-120"/>
                <a:ea typeface="標楷體" pitchFamily="65" charset="-120"/>
              </a:rPr>
              <a:t>亦屬於此類藥物</a:t>
            </a:r>
            <a:r>
              <a:rPr lang="zh-TW" altLang="en-US" sz="2800" dirty="0" smtClean="0">
                <a:solidFill>
                  <a:srgbClr val="3333CC"/>
                </a:solidFill>
                <a:latin typeface="標楷體" pitchFamily="65" charset="-120"/>
                <a:ea typeface="標楷體" pitchFamily="65" charset="-120"/>
              </a:rPr>
              <a:t>。起初</a:t>
            </a:r>
            <a:r>
              <a:rPr lang="zh-TW" altLang="en-US" sz="2800" dirty="0">
                <a:solidFill>
                  <a:srgbClr val="3333CC"/>
                </a:solidFill>
                <a:latin typeface="標楷體" pitchFamily="65" charset="-120"/>
                <a:ea typeface="標楷體" pitchFamily="65" charset="-120"/>
              </a:rPr>
              <a:t>流行於歐美國家，現在於世界各地均有，以青少年、青年、年輕成年人較常使用，台灣地區已盛行數年，常見於地下舞廳、酒家、</a:t>
            </a:r>
            <a:r>
              <a:rPr lang="en-US" altLang="zh-TW" sz="2800" dirty="0">
                <a:solidFill>
                  <a:srgbClr val="3333CC"/>
                </a:solidFill>
                <a:latin typeface="標楷體" pitchFamily="65" charset="-120"/>
                <a:ea typeface="標楷體" pitchFamily="65" charset="-120"/>
              </a:rPr>
              <a:t>KTV</a:t>
            </a:r>
            <a:r>
              <a:rPr lang="zh-TW" altLang="en-US" sz="2800" dirty="0">
                <a:solidFill>
                  <a:srgbClr val="3333CC"/>
                </a:solidFill>
                <a:latin typeface="標楷體" pitchFamily="65" charset="-120"/>
                <a:ea typeface="標楷體" pitchFamily="65" charset="-120"/>
              </a:rPr>
              <a:t>、</a:t>
            </a:r>
            <a:r>
              <a:rPr lang="en-US" altLang="zh-TW" sz="2800" dirty="0">
                <a:solidFill>
                  <a:srgbClr val="3333CC"/>
                </a:solidFill>
                <a:latin typeface="標楷體" pitchFamily="65" charset="-120"/>
                <a:ea typeface="標楷體" pitchFamily="65" charset="-120"/>
              </a:rPr>
              <a:t>PUB</a:t>
            </a:r>
            <a:r>
              <a:rPr lang="zh-TW" altLang="en-US" sz="2800" dirty="0">
                <a:solidFill>
                  <a:srgbClr val="3333CC"/>
                </a:solidFill>
                <a:latin typeface="標楷體" pitchFamily="65" charset="-120"/>
                <a:ea typeface="標楷體" pitchFamily="65" charset="-120"/>
              </a:rPr>
              <a:t>，目前使用者有日益增加的傾向</a:t>
            </a:r>
            <a:r>
              <a:rPr lang="zh-TW" altLang="en-US" sz="2800" dirty="0" smtClean="0">
                <a:solidFill>
                  <a:srgbClr val="3333CC"/>
                </a:solidFill>
                <a:latin typeface="標楷體" pitchFamily="65" charset="-120"/>
                <a:ea typeface="標楷體" pitchFamily="65" charset="-120"/>
              </a:rPr>
              <a:t>。在</a:t>
            </a:r>
            <a:r>
              <a:rPr lang="zh-TW" altLang="en-US" sz="2800" dirty="0">
                <a:solidFill>
                  <a:srgbClr val="3333CC"/>
                </a:solidFill>
                <a:latin typeface="標楷體" pitchFamily="65" charset="-120"/>
                <a:ea typeface="標楷體" pitchFamily="65" charset="-120"/>
              </a:rPr>
              <a:t>擁擠、吵雜、高溫的環境下狂歡，易發生體溫過高、痙攣，甚至引發併發症，導致死亡</a:t>
            </a:r>
            <a:r>
              <a:rPr lang="zh-TW" altLang="en-US" sz="2800" dirty="0" smtClean="0">
                <a:solidFill>
                  <a:srgbClr val="3333CC"/>
                </a:solidFill>
                <a:latin typeface="標楷體" pitchFamily="65" charset="-120"/>
                <a:ea typeface="標楷體" pitchFamily="65" charset="-120"/>
              </a:rPr>
              <a:t>。會</a:t>
            </a:r>
            <a:r>
              <a:rPr lang="zh-TW" altLang="en-US" sz="2800" dirty="0">
                <a:solidFill>
                  <a:srgbClr val="3333CC"/>
                </a:solidFill>
                <a:latin typeface="標楷體" pitchFamily="65" charset="-120"/>
                <a:ea typeface="標楷體" pitchFamily="65" charset="-120"/>
              </a:rPr>
              <a:t>發生濫用、依賴、中毒、戒斷、精神病、憂鬱症、</a:t>
            </a:r>
            <a:r>
              <a:rPr lang="zh-TW" altLang="en-US" sz="2800" dirty="0" smtClean="0">
                <a:solidFill>
                  <a:srgbClr val="3333CC"/>
                </a:solidFill>
                <a:latin typeface="標楷體" pitchFamily="65" charset="-120"/>
                <a:ea typeface="標楷體" pitchFamily="65" charset="-120"/>
              </a:rPr>
              <a:t>失眠等</a:t>
            </a:r>
            <a:r>
              <a:rPr lang="zh-TW" altLang="en-US" sz="2800" dirty="0">
                <a:solidFill>
                  <a:srgbClr val="3333CC"/>
                </a:solidFill>
                <a:latin typeface="標楷體" pitchFamily="65" charset="-120"/>
                <a:ea typeface="標楷體" pitchFamily="65" charset="-120"/>
              </a:rPr>
              <a:t>，也有不少的身體併發症</a:t>
            </a:r>
            <a:r>
              <a:rPr lang="zh-TW" altLang="en-US" sz="2800" dirty="0" smtClean="0">
                <a:solidFill>
                  <a:srgbClr val="3333CC"/>
                </a:solidFill>
                <a:latin typeface="標楷體" pitchFamily="65" charset="-120"/>
                <a:ea typeface="標楷體" pitchFamily="65" charset="-120"/>
              </a:rPr>
              <a:t>。宜</a:t>
            </a:r>
            <a:r>
              <a:rPr lang="zh-TW" altLang="en-US" sz="2800" dirty="0">
                <a:solidFill>
                  <a:srgbClr val="3333CC"/>
                </a:solidFill>
                <a:latin typeface="標楷體" pitchFamily="65" charset="-120"/>
                <a:ea typeface="標楷體" pitchFamily="65" charset="-120"/>
              </a:rPr>
              <a:t>作尿液篩檢偵測，無解毒劑</a:t>
            </a:r>
            <a:r>
              <a:rPr lang="zh-TW" altLang="en-US" sz="2800" dirty="0" smtClean="0">
                <a:solidFill>
                  <a:srgbClr val="3333CC"/>
                </a:solidFill>
                <a:latin typeface="標楷體" pitchFamily="65" charset="-120"/>
                <a:ea typeface="標楷體" pitchFamily="65" charset="-120"/>
              </a:rPr>
              <a:t>。</a:t>
            </a:r>
            <a:endParaRPr lang="zh-TW" altLang="en-US" sz="2800" dirty="0">
              <a:solidFill>
                <a:srgbClr val="3333CC"/>
              </a:solidFill>
              <a:latin typeface="標楷體" pitchFamily="65" charset="-120"/>
              <a:ea typeface="標楷體" pitchFamily="65" charset="-12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0"/>
            <a:ext cx="9906000" cy="1268760"/>
          </a:xfrm>
        </p:spPr>
        <p:txBody>
          <a:bodyPr>
            <a:normAutofit/>
          </a:bodyPr>
          <a:lstStyle/>
          <a:p>
            <a:pPr algn="ctr"/>
            <a:r>
              <a:rPr lang="zh-TW" altLang="en-US" sz="6000" dirty="0" smtClean="0">
                <a:solidFill>
                  <a:srgbClr val="C00000"/>
                </a:solidFill>
                <a:latin typeface="華康勘亭流" panose="03000909000000000000" pitchFamily="65" charset="-120"/>
                <a:ea typeface="華康勘亭流" panose="03000909000000000000" pitchFamily="65" charset="-120"/>
              </a:rPr>
              <a:t>快樂</a:t>
            </a:r>
            <a:r>
              <a:rPr lang="zh-TW" altLang="en-US" sz="6000" dirty="0">
                <a:solidFill>
                  <a:srgbClr val="C00000"/>
                </a:solidFill>
                <a:latin typeface="華康勘亭流" panose="03000909000000000000" pitchFamily="65" charset="-120"/>
                <a:ea typeface="華康勘亭流" panose="03000909000000000000" pitchFamily="65" charset="-120"/>
              </a:rPr>
              <a:t>丸</a:t>
            </a:r>
          </a:p>
        </p:txBody>
      </p:sp>
      <p:pic>
        <p:nvPicPr>
          <p:cNvPr id="6" name="Picture 5" descr="xin_1020702061511192172128"/>
          <p:cNvPicPr>
            <a:picLocks noChangeAspect="1" noChangeArrowheads="1"/>
          </p:cNvPicPr>
          <p:nvPr/>
        </p:nvPicPr>
        <p:blipFill>
          <a:blip r:embed="rId3" cstate="print"/>
          <a:srcRect/>
          <a:stretch>
            <a:fillRect/>
          </a:stretch>
        </p:blipFill>
        <p:spPr bwMode="auto">
          <a:xfrm>
            <a:off x="7401272" y="1521370"/>
            <a:ext cx="2366436" cy="2195661"/>
          </a:xfrm>
          <a:prstGeom prst="rect">
            <a:avLst/>
          </a:prstGeom>
          <a:noFill/>
        </p:spPr>
      </p:pic>
      <p:pic>
        <p:nvPicPr>
          <p:cNvPr id="7" name="Picture 9" descr="med1.gif (25216 bytes)"/>
          <p:cNvPicPr>
            <a:picLocks noChangeAspect="1" noChangeArrowheads="1"/>
          </p:cNvPicPr>
          <p:nvPr/>
        </p:nvPicPr>
        <p:blipFill>
          <a:blip r:embed="rId4" cstate="print"/>
          <a:srcRect/>
          <a:stretch>
            <a:fillRect/>
          </a:stretch>
        </p:blipFill>
        <p:spPr bwMode="auto">
          <a:xfrm>
            <a:off x="7337761" y="3720826"/>
            <a:ext cx="2391847" cy="3020542"/>
          </a:xfrm>
          <a:prstGeom prst="rect">
            <a:avLst/>
          </a:prstGeom>
          <a:noFill/>
        </p:spPr>
      </p:pic>
      <p:pic>
        <p:nvPicPr>
          <p:cNvPr id="4" name="圖片 3"/>
          <p:cNvPicPr>
            <a:picLocks noChangeAspect="1"/>
          </p:cNvPicPr>
          <p:nvPr/>
        </p:nvPicPr>
        <p:blipFill>
          <a:blip r:embed="rId5"/>
          <a:stretch>
            <a:fillRect/>
          </a:stretch>
        </p:blipFill>
        <p:spPr>
          <a:xfrm>
            <a:off x="128464" y="1556792"/>
            <a:ext cx="7096359" cy="5112568"/>
          </a:xfrm>
          <a:prstGeom prst="rect">
            <a:avLst/>
          </a:prstGeom>
        </p:spPr>
      </p:pic>
    </p:spTree>
    <p:extLst>
      <p:ext uri="{BB962C8B-B14F-4D97-AF65-F5344CB8AC3E}">
        <p14:creationId xmlns:p14="http://schemas.microsoft.com/office/powerpoint/2010/main" val="664548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勘亭流" panose="03000909000000000000" pitchFamily="65" charset="-120"/>
                <a:ea typeface="華康勘亭流" panose="03000909000000000000" pitchFamily="65" charset="-120"/>
              </a:rPr>
              <a:t>認識毒品</a:t>
            </a:r>
            <a:r>
              <a:rPr lang="en-US" altLang="zh-TW" sz="6000" dirty="0" smtClean="0">
                <a:solidFill>
                  <a:srgbClr val="FF0000"/>
                </a:solidFill>
                <a:latin typeface="華康勘亭流" panose="03000909000000000000" pitchFamily="65" charset="-120"/>
                <a:ea typeface="華康勘亭流" panose="03000909000000000000" pitchFamily="65" charset="-120"/>
              </a:rPr>
              <a:t>-</a:t>
            </a:r>
            <a:r>
              <a:rPr lang="zh-TW" altLang="en-US" sz="6000" dirty="0" smtClean="0">
                <a:solidFill>
                  <a:srgbClr val="FF0000"/>
                </a:solidFill>
                <a:latin typeface="華康勘亭流" panose="03000909000000000000" pitchFamily="65" charset="-120"/>
                <a:ea typeface="華康勘亭流" panose="03000909000000000000" pitchFamily="65" charset="-120"/>
              </a:rPr>
              <a:t>安眠藥</a:t>
            </a:r>
            <a:endParaRPr lang="zh-TW" altLang="en-US" sz="6000" dirty="0">
              <a:solidFill>
                <a:srgbClr val="FF0000"/>
              </a:solidFill>
              <a:latin typeface="華康勘亭流" panose="03000909000000000000" pitchFamily="65" charset="-120"/>
              <a:ea typeface="華康勘亭流" panose="03000909000000000000" pitchFamily="65" charset="-120"/>
            </a:endParaRPr>
          </a:p>
        </p:txBody>
      </p:sp>
      <p:sp>
        <p:nvSpPr>
          <p:cNvPr id="30723" name="Rectangle 3"/>
          <p:cNvSpPr>
            <a:spLocks noGrp="1" noChangeArrowheads="1"/>
          </p:cNvSpPr>
          <p:nvPr>
            <p:ph type="body" idx="1"/>
          </p:nvPr>
        </p:nvSpPr>
        <p:spPr>
          <a:xfrm>
            <a:off x="646112" y="1600200"/>
            <a:ext cx="8915400" cy="3196952"/>
          </a:xfrm>
        </p:spPr>
        <p:txBody>
          <a:bodyPr>
            <a:normAutofit/>
          </a:bodyPr>
          <a:lstStyle/>
          <a:p>
            <a:pPr marL="0" indent="0" algn="just">
              <a:lnSpc>
                <a:spcPct val="90000"/>
              </a:lnSpc>
              <a:buNone/>
            </a:pPr>
            <a:r>
              <a:rPr lang="zh-TW" altLang="en-US" sz="3200" dirty="0">
                <a:solidFill>
                  <a:srgbClr val="3333CC"/>
                </a:solidFill>
                <a:latin typeface="標楷體" pitchFamily="65" charset="-120"/>
                <a:ea typeface="標楷體" pitchFamily="65" charset="-120"/>
              </a:rPr>
              <a:t>安眠藥的種類很多，為中樞神經抑制劑，包括紅中、白板、青發、</a:t>
            </a:r>
            <a:r>
              <a:rPr lang="en-US" altLang="zh-TW" sz="3200" b="1" dirty="0">
                <a:solidFill>
                  <a:srgbClr val="3333CC"/>
                </a:solidFill>
                <a:latin typeface="標楷體" pitchFamily="65" charset="-120"/>
                <a:ea typeface="標楷體" pitchFamily="65" charset="-120"/>
              </a:rPr>
              <a:t>FM2</a:t>
            </a:r>
            <a:r>
              <a:rPr lang="zh-TW" altLang="en-US" sz="3200" dirty="0">
                <a:solidFill>
                  <a:srgbClr val="3333CC"/>
                </a:solidFill>
                <a:latin typeface="標楷體" pitchFamily="65" charset="-120"/>
                <a:ea typeface="標楷體" pitchFamily="65" charset="-120"/>
              </a:rPr>
              <a:t>、小白</a:t>
            </a:r>
            <a:r>
              <a:rPr lang="zh-TW" altLang="en-US" sz="3200" dirty="0" smtClean="0">
                <a:solidFill>
                  <a:srgbClr val="3333CC"/>
                </a:solidFill>
                <a:latin typeface="標楷體" pitchFamily="65" charset="-120"/>
                <a:ea typeface="標楷體" pitchFamily="65" charset="-120"/>
              </a:rPr>
              <a:t>板等。多數</a:t>
            </a:r>
            <a:r>
              <a:rPr lang="zh-TW" altLang="en-US" sz="3200" dirty="0">
                <a:solidFill>
                  <a:srgbClr val="3333CC"/>
                </a:solidFill>
                <a:latin typeface="標楷體" pitchFamily="65" charset="-120"/>
                <a:ea typeface="標楷體" pitchFamily="65" charset="-120"/>
              </a:rPr>
              <a:t>以口服使用，也有人以注射方式使用。可能發生濫用、依賴、中毒、戒斷、記憶力</a:t>
            </a:r>
            <a:r>
              <a:rPr lang="zh-TW" altLang="en-US" sz="3200" dirty="0" smtClean="0">
                <a:solidFill>
                  <a:srgbClr val="3333CC"/>
                </a:solidFill>
                <a:latin typeface="標楷體" pitchFamily="65" charset="-120"/>
                <a:ea typeface="標楷體" pitchFamily="65" charset="-120"/>
              </a:rPr>
              <a:t>減退等</a:t>
            </a:r>
            <a:r>
              <a:rPr lang="zh-TW" altLang="en-US" sz="3200" dirty="0">
                <a:solidFill>
                  <a:srgbClr val="3333CC"/>
                </a:solidFill>
                <a:latin typeface="標楷體" pitchFamily="65" charset="-120"/>
                <a:ea typeface="標楷體" pitchFamily="65" charset="-120"/>
              </a:rPr>
              <a:t>的問題</a:t>
            </a:r>
            <a:r>
              <a:rPr lang="zh-TW" altLang="en-US" sz="3200" dirty="0" smtClean="0">
                <a:solidFill>
                  <a:srgbClr val="3333CC"/>
                </a:solidFill>
                <a:latin typeface="標楷體" pitchFamily="65" charset="-120"/>
                <a:ea typeface="標楷體" pitchFamily="65" charset="-120"/>
              </a:rPr>
              <a:t>。不少</a:t>
            </a:r>
            <a:r>
              <a:rPr lang="zh-TW" altLang="en-US" sz="3200" dirty="0">
                <a:solidFill>
                  <a:srgbClr val="3333CC"/>
                </a:solidFill>
                <a:latin typeface="標楷體" pitchFamily="65" charset="-120"/>
                <a:ea typeface="標楷體" pitchFamily="65" charset="-120"/>
              </a:rPr>
              <a:t>人以此類藥物自殺。</a:t>
            </a:r>
            <a:r>
              <a:rPr lang="en-US" altLang="zh-TW" sz="3200" b="1" dirty="0">
                <a:solidFill>
                  <a:srgbClr val="3333CC"/>
                </a:solidFill>
                <a:latin typeface="標楷體" pitchFamily="65" charset="-120"/>
                <a:ea typeface="標楷體" pitchFamily="65" charset="-120"/>
              </a:rPr>
              <a:t>FM2</a:t>
            </a:r>
            <a:r>
              <a:rPr lang="zh-TW" altLang="en-US" sz="3200" dirty="0">
                <a:solidFill>
                  <a:srgbClr val="3333CC"/>
                </a:solidFill>
                <a:latin typeface="標楷體" pitchFamily="65" charset="-120"/>
                <a:ea typeface="標楷體" pitchFamily="65" charset="-120"/>
              </a:rPr>
              <a:t>為當中常見濫用的藥物，又被稱為</a:t>
            </a:r>
            <a:r>
              <a:rPr lang="zh-TW" altLang="en-US" sz="3200" dirty="0">
                <a:solidFill>
                  <a:srgbClr val="FF0000"/>
                </a:solidFill>
                <a:latin typeface="標楷體" pitchFamily="65" charset="-120"/>
                <a:ea typeface="標楷體" pitchFamily="65" charset="-120"/>
              </a:rPr>
              <a:t>約會強暴藥</a:t>
            </a:r>
            <a:r>
              <a:rPr lang="zh-TW" altLang="en-US" sz="3200" dirty="0" smtClean="0">
                <a:solidFill>
                  <a:srgbClr val="3333CC"/>
                </a:solidFill>
                <a:latin typeface="標楷體" pitchFamily="65" charset="-120"/>
                <a:ea typeface="標楷體" pitchFamily="65" charset="-120"/>
              </a:rPr>
              <a:t>。以</a:t>
            </a:r>
            <a:r>
              <a:rPr lang="zh-TW" altLang="en-US" sz="3200" dirty="0">
                <a:solidFill>
                  <a:srgbClr val="3333CC"/>
                </a:solidFill>
                <a:latin typeface="標楷體" pitchFamily="65" charset="-120"/>
                <a:ea typeface="標楷體" pitchFamily="65" charset="-120"/>
              </a:rPr>
              <a:t>驗血作篩檢，中毒時有</a:t>
            </a:r>
            <a:r>
              <a:rPr lang="zh-TW" altLang="en-US" sz="3200" dirty="0" smtClean="0">
                <a:solidFill>
                  <a:srgbClr val="FF0000"/>
                </a:solidFill>
                <a:latin typeface="標楷體" pitchFamily="65" charset="-120"/>
                <a:ea typeface="標楷體" pitchFamily="65" charset="-120"/>
              </a:rPr>
              <a:t>解毒劑</a:t>
            </a:r>
            <a:r>
              <a:rPr lang="zh-TW" altLang="en-US" sz="3200" dirty="0" smtClean="0">
                <a:solidFill>
                  <a:srgbClr val="3333CC"/>
                </a:solidFill>
                <a:latin typeface="標楷體" pitchFamily="65" charset="-120"/>
                <a:ea typeface="標楷體" pitchFamily="65" charset="-120"/>
              </a:rPr>
              <a:t>。</a:t>
            </a:r>
            <a:endParaRPr lang="zh-TW" altLang="en-US" sz="3200" dirty="0">
              <a:solidFill>
                <a:srgbClr val="FF0000"/>
              </a:solidFill>
              <a:latin typeface="標楷體" pitchFamily="65" charset="-120"/>
              <a:ea typeface="標楷體" pitchFamily="65" charset="-12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0"/>
            <a:ext cx="9906000" cy="1268760"/>
          </a:xfrm>
        </p:spPr>
        <p:txBody>
          <a:bodyPr>
            <a:normAutofit/>
          </a:bodyPr>
          <a:lstStyle/>
          <a:p>
            <a:pPr algn="ctr"/>
            <a:r>
              <a:rPr lang="zh-TW" altLang="en-US" sz="6000" dirty="0" smtClean="0">
                <a:solidFill>
                  <a:srgbClr val="FF0000"/>
                </a:solidFill>
                <a:latin typeface="華康勘亭流" panose="03000909000000000000" pitchFamily="65" charset="-120"/>
                <a:ea typeface="華康勘亭流" panose="03000909000000000000" pitchFamily="65" charset="-120"/>
              </a:rPr>
              <a:t>安眠藥</a:t>
            </a:r>
            <a:endParaRPr lang="zh-TW" altLang="en-US" sz="6000" dirty="0">
              <a:solidFill>
                <a:srgbClr val="FF0000"/>
              </a:solidFill>
              <a:latin typeface="華康勘亭流" panose="03000909000000000000" pitchFamily="65" charset="-120"/>
              <a:ea typeface="華康勘亭流" panose="03000909000000000000" pitchFamily="65" charset="-120"/>
            </a:endParaRPr>
          </a:p>
        </p:txBody>
      </p:sp>
      <p:pic>
        <p:nvPicPr>
          <p:cNvPr id="3" name="圖片 2"/>
          <p:cNvPicPr>
            <a:picLocks noChangeAspect="1"/>
          </p:cNvPicPr>
          <p:nvPr/>
        </p:nvPicPr>
        <p:blipFill>
          <a:blip r:embed="rId3"/>
          <a:stretch>
            <a:fillRect/>
          </a:stretch>
        </p:blipFill>
        <p:spPr>
          <a:xfrm>
            <a:off x="396" y="1556792"/>
            <a:ext cx="5024611" cy="5301208"/>
          </a:xfrm>
          <a:prstGeom prst="rect">
            <a:avLst/>
          </a:prstGeom>
        </p:spPr>
      </p:pic>
      <p:pic>
        <p:nvPicPr>
          <p:cNvPr id="6" name="Picture 9" descr="FM2"/>
          <p:cNvPicPr>
            <a:picLocks noChangeAspect="1" noChangeArrowheads="1"/>
          </p:cNvPicPr>
          <p:nvPr/>
        </p:nvPicPr>
        <p:blipFill>
          <a:blip r:embed="rId4" cstate="print"/>
          <a:srcRect/>
          <a:stretch>
            <a:fillRect/>
          </a:stretch>
        </p:blipFill>
        <p:spPr bwMode="auto">
          <a:xfrm>
            <a:off x="5056236" y="1556792"/>
            <a:ext cx="4849764" cy="5301208"/>
          </a:xfrm>
          <a:prstGeom prst="rect">
            <a:avLst/>
          </a:prstGeom>
          <a:noFill/>
        </p:spPr>
      </p:pic>
    </p:spTree>
    <p:extLst>
      <p:ext uri="{BB962C8B-B14F-4D97-AF65-F5344CB8AC3E}">
        <p14:creationId xmlns:p14="http://schemas.microsoft.com/office/powerpoint/2010/main" val="39291703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0"/>
            <a:ext cx="9906000" cy="1340768"/>
          </a:xfrm>
        </p:spPr>
        <p:txBody>
          <a:bodyPr>
            <a:normAutofit/>
          </a:bodyPr>
          <a:lstStyle/>
          <a:p>
            <a:pPr algn="ctr"/>
            <a:r>
              <a:rPr lang="zh-TW" altLang="en-US" sz="6000" dirty="0">
                <a:solidFill>
                  <a:srgbClr val="FF0000"/>
                </a:solidFill>
                <a:latin typeface="華康勘亭流" panose="03000909000000000000" pitchFamily="65" charset="-120"/>
                <a:ea typeface="華康勘亭流" panose="03000909000000000000" pitchFamily="65" charset="-120"/>
              </a:rPr>
              <a:t>物質成癮的發展四期模式</a:t>
            </a:r>
          </a:p>
        </p:txBody>
      </p:sp>
      <p:sp>
        <p:nvSpPr>
          <p:cNvPr id="22531" name="Rectangle 3"/>
          <p:cNvSpPr>
            <a:spLocks noGrp="1" noChangeArrowheads="1"/>
          </p:cNvSpPr>
          <p:nvPr>
            <p:ph type="body" idx="1"/>
          </p:nvPr>
        </p:nvSpPr>
        <p:spPr>
          <a:xfrm>
            <a:off x="646112" y="1556593"/>
            <a:ext cx="8915400" cy="5184775"/>
          </a:xfrm>
        </p:spPr>
        <p:txBody>
          <a:bodyPr>
            <a:normAutofit/>
          </a:bodyPr>
          <a:lstStyle/>
          <a:p>
            <a:pPr marL="0" indent="0" algn="just">
              <a:spcAft>
                <a:spcPct val="40000"/>
              </a:spcAft>
              <a:buNone/>
            </a:pPr>
            <a:r>
              <a:rPr lang="zh-TW" altLang="en-US" sz="3200" b="1" dirty="0">
                <a:solidFill>
                  <a:srgbClr val="FF0000"/>
                </a:solidFill>
                <a:latin typeface="華康隸書體W3" panose="03000309000000000000" pitchFamily="65" charset="-120"/>
                <a:ea typeface="華康隸書體W3" panose="03000309000000000000" pitchFamily="65" charset="-120"/>
              </a:rPr>
              <a:t>第一</a:t>
            </a:r>
            <a:r>
              <a:rPr lang="zh-TW" altLang="en-US" sz="3200" b="1" dirty="0" smtClean="0">
                <a:solidFill>
                  <a:srgbClr val="FF0000"/>
                </a:solidFill>
                <a:latin typeface="華康隸書體W3" panose="03000309000000000000" pitchFamily="65" charset="-120"/>
                <a:ea typeface="華康隸書體W3" panose="03000309000000000000" pitchFamily="65" charset="-120"/>
              </a:rPr>
              <a:t>時期</a:t>
            </a:r>
            <a:r>
              <a:rPr lang="en-US" altLang="zh-TW" sz="3200" b="1" dirty="0" smtClean="0">
                <a:solidFill>
                  <a:srgbClr val="FF0000"/>
                </a:solidFill>
                <a:latin typeface="華康隸書體W3" panose="03000309000000000000" pitchFamily="65" charset="-120"/>
                <a:ea typeface="華康隸書體W3" panose="03000309000000000000" pitchFamily="65" charset="-120"/>
              </a:rPr>
              <a:t>:</a:t>
            </a:r>
            <a:r>
              <a:rPr lang="zh-TW" altLang="en-US" sz="3200" dirty="0" smtClean="0">
                <a:latin typeface="華康隸書體W3" panose="03000309000000000000" pitchFamily="65" charset="-120"/>
                <a:ea typeface="華康隸書體W3" panose="03000309000000000000" pitchFamily="65" charset="-120"/>
              </a:rPr>
              <a:t>試驗性</a:t>
            </a:r>
            <a:r>
              <a:rPr lang="zh-TW" altLang="en-US" sz="3200" dirty="0">
                <a:latin typeface="華康隸書體W3" panose="03000309000000000000" pitchFamily="65" charset="-120"/>
                <a:ea typeface="華康隸書體W3" panose="03000309000000000000" pitchFamily="65" charset="-120"/>
              </a:rPr>
              <a:t>使用物質，學習體驗使用物質後情緒高潮的感覺，通常始於國中時期，如於同儕影響下開始吸菸、喝啤酒、吸食</a:t>
            </a:r>
            <a:r>
              <a:rPr lang="zh-TW" altLang="en-US" sz="3200" dirty="0" smtClean="0">
                <a:latin typeface="華康隸書體W3" panose="03000309000000000000" pitchFamily="65" charset="-120"/>
                <a:ea typeface="華康隸書體W3" panose="03000309000000000000" pitchFamily="65" charset="-120"/>
              </a:rPr>
              <a:t>強力膠等</a:t>
            </a:r>
            <a:r>
              <a:rPr lang="zh-TW" altLang="en-US" sz="3200" dirty="0">
                <a:latin typeface="華康隸書體W3" panose="03000309000000000000" pitchFamily="65" charset="-120"/>
                <a:ea typeface="華康隸書體W3" panose="03000309000000000000" pitchFamily="65" charset="-120"/>
              </a:rPr>
              <a:t>。</a:t>
            </a:r>
          </a:p>
          <a:p>
            <a:pPr marL="0" indent="0" algn="just">
              <a:spcAft>
                <a:spcPct val="40000"/>
              </a:spcAft>
              <a:buNone/>
            </a:pPr>
            <a:r>
              <a:rPr lang="zh-TW" altLang="en-US" sz="3200" b="1" dirty="0">
                <a:solidFill>
                  <a:srgbClr val="FF0000"/>
                </a:solidFill>
                <a:latin typeface="華康隸書體W3" panose="03000309000000000000" pitchFamily="65" charset="-120"/>
                <a:ea typeface="華康隸書體W3" panose="03000309000000000000" pitchFamily="65" charset="-120"/>
              </a:rPr>
              <a:t>第二</a:t>
            </a:r>
            <a:r>
              <a:rPr lang="zh-TW" altLang="en-US" sz="3200" b="1" dirty="0" smtClean="0">
                <a:solidFill>
                  <a:srgbClr val="FF0000"/>
                </a:solidFill>
                <a:latin typeface="華康隸書體W3" panose="03000309000000000000" pitchFamily="65" charset="-120"/>
                <a:ea typeface="華康隸書體W3" panose="03000309000000000000" pitchFamily="65" charset="-120"/>
              </a:rPr>
              <a:t>時期</a:t>
            </a:r>
            <a:r>
              <a:rPr lang="en-US" altLang="zh-TW" sz="3200" b="1" dirty="0">
                <a:solidFill>
                  <a:srgbClr val="FF0000"/>
                </a:solidFill>
                <a:latin typeface="華康隸書體W3" panose="03000309000000000000" pitchFamily="65" charset="-120"/>
                <a:ea typeface="華康隸書體W3" panose="03000309000000000000" pitchFamily="65" charset="-120"/>
              </a:rPr>
              <a:t>:</a:t>
            </a:r>
            <a:r>
              <a:rPr lang="zh-TW" altLang="en-US" sz="3200" dirty="0" smtClean="0">
                <a:latin typeface="華康隸書體W3" panose="03000309000000000000" pitchFamily="65" charset="-120"/>
                <a:ea typeface="華康隸書體W3" panose="03000309000000000000" pitchFamily="65" charset="-120"/>
              </a:rPr>
              <a:t>規則</a:t>
            </a:r>
            <a:r>
              <a:rPr lang="zh-TW" altLang="en-US" sz="3200" dirty="0">
                <a:latin typeface="華康隸書體W3" panose="03000309000000000000" pitchFamily="65" charset="-120"/>
                <a:ea typeface="華康隸書體W3" panose="03000309000000000000" pitchFamily="65" charset="-120"/>
              </a:rPr>
              <a:t>性使用物質，刻意尋求高潮，逐漸形成耐受性，如自喝啤酒改變成喝酒精濃度較高的酒，嘗試使用更多的物質，開始出現逃學、情緒不穩定的情形。</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勘亭流" panose="03000909000000000000" pitchFamily="65" charset="-120"/>
                <a:ea typeface="華康勘亭流" panose="03000909000000000000" pitchFamily="65" charset="-120"/>
              </a:rPr>
              <a:t>物質成癮的發展四期模式</a:t>
            </a:r>
          </a:p>
        </p:txBody>
      </p:sp>
      <p:sp>
        <p:nvSpPr>
          <p:cNvPr id="67587" name="Rectangle 3"/>
          <p:cNvSpPr>
            <a:spLocks noGrp="1" noChangeArrowheads="1"/>
          </p:cNvSpPr>
          <p:nvPr>
            <p:ph type="body" idx="1"/>
          </p:nvPr>
        </p:nvSpPr>
        <p:spPr>
          <a:xfrm>
            <a:off x="344488" y="1600200"/>
            <a:ext cx="9289032" cy="5141168"/>
          </a:xfrm>
        </p:spPr>
        <p:txBody>
          <a:bodyPr>
            <a:noAutofit/>
          </a:bodyPr>
          <a:lstStyle/>
          <a:p>
            <a:pPr marL="0" indent="0" algn="just">
              <a:lnSpc>
                <a:spcPct val="90000"/>
              </a:lnSpc>
              <a:spcAft>
                <a:spcPct val="40000"/>
              </a:spcAft>
              <a:buNone/>
            </a:pPr>
            <a:r>
              <a:rPr lang="zh-TW" altLang="en-US" sz="3200" b="1" dirty="0">
                <a:solidFill>
                  <a:srgbClr val="FF0000"/>
                </a:solidFill>
                <a:latin typeface="華康隸書體W3" panose="03000309000000000000" pitchFamily="65" charset="-120"/>
                <a:ea typeface="華康隸書體W3" panose="03000309000000000000" pitchFamily="65" charset="-120"/>
              </a:rPr>
              <a:t>第三</a:t>
            </a:r>
            <a:r>
              <a:rPr lang="zh-TW" altLang="en-US" sz="3200" b="1" dirty="0" smtClean="0">
                <a:solidFill>
                  <a:srgbClr val="FF0000"/>
                </a:solidFill>
                <a:latin typeface="華康隸書體W3" panose="03000309000000000000" pitchFamily="65" charset="-120"/>
                <a:ea typeface="華康隸書體W3" panose="03000309000000000000" pitchFamily="65" charset="-120"/>
              </a:rPr>
              <a:t>時期</a:t>
            </a:r>
            <a:r>
              <a:rPr lang="en-US" altLang="zh-TW" sz="3200" b="1" dirty="0" smtClean="0">
                <a:solidFill>
                  <a:srgbClr val="FF0000"/>
                </a:solidFill>
                <a:latin typeface="華康隸書體W3" panose="03000309000000000000" pitchFamily="65" charset="-120"/>
                <a:ea typeface="華康隸書體W3" panose="03000309000000000000" pitchFamily="65" charset="-120"/>
              </a:rPr>
              <a:t>:</a:t>
            </a:r>
            <a:r>
              <a:rPr lang="zh-TW" altLang="en-US" sz="3200" dirty="0" smtClean="0">
                <a:latin typeface="華康隸書體W3" panose="03000309000000000000" pitchFamily="65" charset="-120"/>
                <a:ea typeface="華康隸書體W3" panose="03000309000000000000" pitchFamily="65" charset="-120"/>
              </a:rPr>
              <a:t>每天</a:t>
            </a:r>
            <a:r>
              <a:rPr lang="zh-TW" altLang="en-US" sz="3200" dirty="0">
                <a:latin typeface="華康隸書體W3" panose="03000309000000000000" pitchFamily="65" charset="-120"/>
                <a:ea typeface="華康隸書體W3" panose="03000309000000000000" pitchFamily="65" charset="-120"/>
              </a:rPr>
              <a:t>使用，沈浸於高潮之中，其生活以使用物質為重心，只在乎何時能再出現興奮高潮的感覺，對於學校、家庭、其他的活動均不在意，產生各種嚴重的問題，如偷竊、搶劫</a:t>
            </a:r>
            <a:r>
              <a:rPr lang="en-US" altLang="zh-TW" sz="3200" dirty="0">
                <a:latin typeface="華康隸書體W3" panose="03000309000000000000" pitchFamily="65" charset="-120"/>
                <a:ea typeface="華康隸書體W3" panose="03000309000000000000" pitchFamily="65" charset="-120"/>
              </a:rPr>
              <a:t>…</a:t>
            </a:r>
            <a:r>
              <a:rPr lang="zh-TW" altLang="en-US" sz="3200" dirty="0">
                <a:latin typeface="華康隸書體W3" panose="03000309000000000000" pitchFamily="65" charset="-120"/>
                <a:ea typeface="華康隸書體W3" panose="03000309000000000000" pitchFamily="65" charset="-120"/>
              </a:rPr>
              <a:t>等，也許有些青少年會想戒除物質，但是通常無法成功。</a:t>
            </a:r>
          </a:p>
          <a:p>
            <a:pPr marL="0" indent="0" algn="just">
              <a:lnSpc>
                <a:spcPct val="90000"/>
              </a:lnSpc>
              <a:spcAft>
                <a:spcPct val="40000"/>
              </a:spcAft>
              <a:buNone/>
            </a:pPr>
            <a:r>
              <a:rPr lang="zh-TW" altLang="en-US" sz="3200" b="1" dirty="0">
                <a:solidFill>
                  <a:srgbClr val="FF0000"/>
                </a:solidFill>
                <a:latin typeface="華康隸書體W3" panose="03000309000000000000" pitchFamily="65" charset="-120"/>
                <a:ea typeface="華康隸書體W3" panose="03000309000000000000" pitchFamily="65" charset="-120"/>
              </a:rPr>
              <a:t>第四</a:t>
            </a:r>
            <a:r>
              <a:rPr lang="zh-TW" altLang="en-US" sz="3200" b="1" dirty="0" smtClean="0">
                <a:solidFill>
                  <a:srgbClr val="FF0000"/>
                </a:solidFill>
                <a:latin typeface="華康隸書體W3" panose="03000309000000000000" pitchFamily="65" charset="-120"/>
                <a:ea typeface="華康隸書體W3" panose="03000309000000000000" pitchFamily="65" charset="-120"/>
              </a:rPr>
              <a:t>時期</a:t>
            </a:r>
            <a:r>
              <a:rPr lang="en-US" altLang="zh-TW" sz="3200" b="1" dirty="0" smtClean="0">
                <a:solidFill>
                  <a:srgbClr val="FF0000"/>
                </a:solidFill>
                <a:latin typeface="華康隸書體W3" panose="03000309000000000000" pitchFamily="65" charset="-120"/>
                <a:ea typeface="華康隸書體W3" panose="03000309000000000000" pitchFamily="65" charset="-120"/>
              </a:rPr>
              <a:t>:</a:t>
            </a:r>
            <a:r>
              <a:rPr lang="zh-TW" altLang="en-US" sz="3200" dirty="0" smtClean="0">
                <a:latin typeface="華康隸書體W3" panose="03000309000000000000" pitchFamily="65" charset="-120"/>
                <a:ea typeface="華康隸書體W3" panose="03000309000000000000" pitchFamily="65" charset="-120"/>
              </a:rPr>
              <a:t>發展</a:t>
            </a:r>
            <a:r>
              <a:rPr lang="zh-TW" altLang="en-US" sz="3200" dirty="0">
                <a:latin typeface="華康隸書體W3" panose="03000309000000000000" pitchFamily="65" charset="-120"/>
                <a:ea typeface="華康隸書體W3" panose="03000309000000000000" pitchFamily="65" charset="-120"/>
              </a:rPr>
              <a:t>成依賴性，只有使用物質時才覺得正常，使用物質的量愈來愈大，常交替使用各種的物質，無法自我控制使用物質，生活無法處理，只有不斷使用物質才能避免發生戒斷症狀。</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906000" cy="1340768"/>
          </a:xfrm>
        </p:spPr>
        <p:txBody>
          <a:bodyPr>
            <a:normAutofit/>
          </a:bodyPr>
          <a:lstStyle/>
          <a:p>
            <a:pPr algn="ctr"/>
            <a:r>
              <a:rPr lang="zh-TW" altLang="en-US" sz="6000" dirty="0">
                <a:solidFill>
                  <a:srgbClr val="FF0000"/>
                </a:solidFill>
                <a:latin typeface="華康勘亭流" panose="03000909000000000000" pitchFamily="65" charset="-120"/>
                <a:ea typeface="華康勘亭流" panose="03000909000000000000" pitchFamily="65" charset="-120"/>
              </a:rPr>
              <a:t>青少年物質</a:t>
            </a:r>
            <a:r>
              <a:rPr lang="zh-TW" altLang="en-US" sz="6000" dirty="0" smtClean="0">
                <a:solidFill>
                  <a:srgbClr val="FF0000"/>
                </a:solidFill>
                <a:latin typeface="華康勘亭流" panose="03000909000000000000" pitchFamily="65" charset="-120"/>
                <a:ea typeface="華康勘亭流" panose="03000909000000000000" pitchFamily="65" charset="-120"/>
              </a:rPr>
              <a:t>濫用跡象</a:t>
            </a:r>
            <a:endParaRPr lang="zh-TW" altLang="en-US" sz="6000" dirty="0">
              <a:solidFill>
                <a:srgbClr val="FF0000"/>
              </a:solidFill>
              <a:latin typeface="華康勘亭流" panose="03000909000000000000" pitchFamily="65" charset="-120"/>
              <a:ea typeface="華康勘亭流" panose="03000909000000000000" pitchFamily="65" charset="-120"/>
            </a:endParaRPr>
          </a:p>
        </p:txBody>
      </p:sp>
      <p:sp>
        <p:nvSpPr>
          <p:cNvPr id="24579" name="Rectangle 3"/>
          <p:cNvSpPr>
            <a:spLocks noGrp="1" noChangeArrowheads="1"/>
          </p:cNvSpPr>
          <p:nvPr>
            <p:ph type="body" idx="1"/>
          </p:nvPr>
        </p:nvSpPr>
        <p:spPr>
          <a:xfrm>
            <a:off x="632520" y="1557338"/>
            <a:ext cx="8640960" cy="5040312"/>
          </a:xfrm>
        </p:spPr>
        <p:txBody>
          <a:bodyPr>
            <a:noAutofit/>
          </a:bodyPr>
          <a:lstStyle/>
          <a:p>
            <a:pPr marL="0" indent="0" algn="just">
              <a:lnSpc>
                <a:spcPct val="90000"/>
              </a:lnSpc>
              <a:buNone/>
            </a:pPr>
            <a:r>
              <a:rPr lang="zh-TW" altLang="en-US" sz="3200" dirty="0">
                <a:latin typeface="華康隸書體W3" panose="03000309000000000000" pitchFamily="65" charset="-120"/>
                <a:ea typeface="華康隸書體W3" panose="03000309000000000000" pitchFamily="65" charset="-120"/>
              </a:rPr>
              <a:t>上課不專心，工作或學業的表現變</a:t>
            </a:r>
            <a:r>
              <a:rPr lang="zh-TW" altLang="en-US" sz="3200" dirty="0" smtClean="0">
                <a:latin typeface="華康隸書體W3" panose="03000309000000000000" pitchFamily="65" charset="-120"/>
                <a:ea typeface="華康隸書體W3" panose="03000309000000000000" pitchFamily="65" charset="-120"/>
              </a:rPr>
              <a:t>差。容易</a:t>
            </a:r>
            <a:r>
              <a:rPr lang="zh-TW" altLang="en-US" sz="3200" dirty="0">
                <a:latin typeface="華康隸書體W3" panose="03000309000000000000" pitchFamily="65" charset="-120"/>
                <a:ea typeface="華康隸書體W3" panose="03000309000000000000" pitchFamily="65" charset="-120"/>
              </a:rPr>
              <a:t>發脾氣、情緒多變，人際關係變</a:t>
            </a:r>
            <a:r>
              <a:rPr lang="zh-TW" altLang="en-US" sz="3200" dirty="0" smtClean="0">
                <a:latin typeface="華康隸書體W3" panose="03000309000000000000" pitchFamily="65" charset="-120"/>
                <a:ea typeface="華康隸書體W3" panose="03000309000000000000" pitchFamily="65" charset="-120"/>
              </a:rPr>
              <a:t>差</a:t>
            </a:r>
            <a:r>
              <a:rPr lang="zh-TW" altLang="en-US" sz="3200" dirty="0" smtClean="0">
                <a:latin typeface="華康隸書體W3" panose="03000309000000000000" pitchFamily="65" charset="-120"/>
                <a:ea typeface="華康隸書體W3" panose="03000309000000000000" pitchFamily="65" charset="-120"/>
              </a:rPr>
              <a:t>。</a:t>
            </a:r>
            <a:r>
              <a:rPr lang="zh-TW" altLang="en-US" sz="3200" dirty="0" smtClean="0">
                <a:latin typeface="華康隸書體W3" panose="03000309000000000000" pitchFamily="65" charset="-120"/>
                <a:ea typeface="華康隸書體W3" panose="03000309000000000000" pitchFamily="65" charset="-120"/>
              </a:rPr>
              <a:t>體能</a:t>
            </a:r>
            <a:r>
              <a:rPr lang="zh-TW" altLang="en-US" sz="3200" dirty="0">
                <a:latin typeface="華康隸書體W3" panose="03000309000000000000" pitchFamily="65" charset="-120"/>
                <a:ea typeface="華康隸書體W3" panose="03000309000000000000" pitchFamily="65" charset="-120"/>
              </a:rPr>
              <a:t>狀況日漸變差容易罹患一些身體疾病、抵抗力變差、改變</a:t>
            </a:r>
            <a:r>
              <a:rPr lang="zh-TW" altLang="en-US" sz="3200" dirty="0" smtClean="0">
                <a:latin typeface="華康隸書體W3" panose="03000309000000000000" pitchFamily="65" charset="-120"/>
                <a:ea typeface="華康隸書體W3" panose="03000309000000000000" pitchFamily="65" charset="-120"/>
              </a:rPr>
              <a:t>食慾</a:t>
            </a:r>
            <a:r>
              <a:rPr lang="zh-TW" altLang="en-US" sz="3200" dirty="0" smtClean="0">
                <a:latin typeface="華康隸書體W3" panose="03000309000000000000" pitchFamily="65" charset="-120"/>
                <a:ea typeface="華康隸書體W3" panose="03000309000000000000" pitchFamily="65" charset="-120"/>
              </a:rPr>
              <a:t>。</a:t>
            </a:r>
            <a:r>
              <a:rPr lang="zh-TW" altLang="en-US" sz="3200" dirty="0" smtClean="0">
                <a:latin typeface="華康隸書體W3" panose="03000309000000000000" pitchFamily="65" charset="-120"/>
                <a:ea typeface="華康隸書體W3" panose="03000309000000000000" pitchFamily="65" charset="-120"/>
              </a:rPr>
              <a:t>常</a:t>
            </a:r>
            <a:r>
              <a:rPr lang="zh-TW" altLang="en-US" sz="3200" dirty="0">
                <a:latin typeface="華康隸書體W3" panose="03000309000000000000" pitchFamily="65" charset="-120"/>
                <a:ea typeface="華康隸書體W3" panose="03000309000000000000" pitchFamily="65" charset="-120"/>
              </a:rPr>
              <a:t>和不良青少年、不務正業的成人，甚至幫派份子在一起</a:t>
            </a:r>
            <a:r>
              <a:rPr lang="zh-TW" altLang="en-US" sz="3200" dirty="0" smtClean="0">
                <a:latin typeface="華康隸書體W3" panose="03000309000000000000" pitchFamily="65" charset="-120"/>
                <a:ea typeface="華康隸書體W3" panose="03000309000000000000" pitchFamily="65" charset="-120"/>
              </a:rPr>
              <a:t>、花錢</a:t>
            </a:r>
            <a:r>
              <a:rPr lang="zh-TW" altLang="en-US" sz="3200" dirty="0">
                <a:latin typeface="華康隸書體W3" panose="03000309000000000000" pitchFamily="65" charset="-120"/>
                <a:ea typeface="華康隸書體W3" panose="03000309000000000000" pitchFamily="65" charset="-120"/>
              </a:rPr>
              <a:t>大增，有時甚至會出現偷竊、搶奪等違反社會的</a:t>
            </a:r>
            <a:r>
              <a:rPr lang="zh-TW" altLang="en-US" sz="3200" dirty="0" smtClean="0">
                <a:latin typeface="華康隸書體W3" panose="03000309000000000000" pitchFamily="65" charset="-120"/>
                <a:ea typeface="華康隸書體W3" panose="03000309000000000000" pitchFamily="65" charset="-120"/>
              </a:rPr>
              <a:t>行為</a:t>
            </a:r>
            <a:r>
              <a:rPr lang="zh-TW" altLang="en-US" sz="3200" dirty="0" smtClean="0">
                <a:latin typeface="華康隸書體W3" panose="03000309000000000000" pitchFamily="65" charset="-120"/>
                <a:ea typeface="華康隸書體W3" panose="03000309000000000000" pitchFamily="65" charset="-120"/>
              </a:rPr>
              <a:t>。</a:t>
            </a:r>
            <a:r>
              <a:rPr lang="zh-TW" altLang="en-US" sz="3200" dirty="0" smtClean="0">
                <a:latin typeface="華康隸書體W3" panose="03000309000000000000" pitchFamily="65" charset="-120"/>
                <a:ea typeface="華康隸書體W3" panose="03000309000000000000" pitchFamily="65" charset="-120"/>
              </a:rPr>
              <a:t>常常</a:t>
            </a:r>
            <a:r>
              <a:rPr lang="zh-TW" altLang="en-US" sz="3200" dirty="0">
                <a:latin typeface="華康隸書體W3" panose="03000309000000000000" pitchFamily="65" charset="-120"/>
                <a:ea typeface="華康隸書體W3" panose="03000309000000000000" pitchFamily="65" charset="-120"/>
              </a:rPr>
              <a:t>獨自關在房間內而房間內或身上常有特殊的味道、生活懶散、消極、被動</a:t>
            </a:r>
            <a:r>
              <a:rPr lang="zh-TW" altLang="en-US" sz="3200" dirty="0" smtClean="0">
                <a:latin typeface="華康隸書體W3" panose="03000309000000000000" pitchFamily="65" charset="-120"/>
                <a:ea typeface="華康隸書體W3" panose="03000309000000000000" pitchFamily="65" charset="-120"/>
              </a:rPr>
              <a:t>、出現</a:t>
            </a:r>
            <a:r>
              <a:rPr lang="zh-TW" altLang="en-US" sz="3200" dirty="0">
                <a:latin typeface="華康隸書體W3" panose="03000309000000000000" pitchFamily="65" charset="-120"/>
                <a:ea typeface="華康隸書體W3" panose="03000309000000000000" pitchFamily="65" charset="-120"/>
              </a:rPr>
              <a:t>睡眠障礙、注意力無法</a:t>
            </a:r>
            <a:r>
              <a:rPr lang="zh-TW" altLang="en-US" sz="3200" dirty="0" smtClean="0">
                <a:latin typeface="華康隸書體W3" panose="03000309000000000000" pitchFamily="65" charset="-120"/>
                <a:ea typeface="華康隸書體W3" panose="03000309000000000000" pitchFamily="65" charset="-120"/>
              </a:rPr>
              <a:t>集中</a:t>
            </a:r>
            <a:r>
              <a:rPr lang="zh-TW" altLang="en-US" sz="3200" dirty="0">
                <a:latin typeface="華康隸書體W3" panose="03000309000000000000" pitchFamily="65" charset="-120"/>
                <a:ea typeface="華康隸書體W3" panose="03000309000000000000" pitchFamily="65" charset="-120"/>
              </a:rPr>
              <a:t>。</a:t>
            </a:r>
            <a:endParaRPr lang="zh-TW" altLang="en-US" sz="3200" dirty="0">
              <a:latin typeface="華康隸書體W3" panose="03000309000000000000" pitchFamily="65" charset="-120"/>
              <a:ea typeface="華康隸書體W3" panose="03000309000000000000" pitchFamily="65" charset="-12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9906000" cy="1340768"/>
          </a:xfrm>
        </p:spPr>
        <p:txBody>
          <a:bodyPr>
            <a:normAutofit/>
          </a:bodyPr>
          <a:lstStyle/>
          <a:p>
            <a:pPr algn="ctr"/>
            <a:r>
              <a:rPr lang="zh-TW" altLang="en-US" sz="6000" dirty="0" smtClean="0">
                <a:solidFill>
                  <a:srgbClr val="FF0000"/>
                </a:solidFill>
                <a:latin typeface="華康勘亭流" panose="03000909000000000000" pitchFamily="65" charset="-120"/>
                <a:ea typeface="華康勘亭流" panose="03000909000000000000" pitchFamily="65" charset="-120"/>
              </a:rPr>
              <a:t>面對</a:t>
            </a:r>
            <a:r>
              <a:rPr lang="zh-TW" altLang="en-US" sz="6000" dirty="0">
                <a:solidFill>
                  <a:srgbClr val="FF0000"/>
                </a:solidFill>
                <a:latin typeface="華康勘亭流" panose="03000909000000000000" pitchFamily="65" charset="-120"/>
                <a:ea typeface="華康勘亭流" panose="03000909000000000000" pitchFamily="65" charset="-120"/>
              </a:rPr>
              <a:t>物質濫用</a:t>
            </a:r>
          </a:p>
        </p:txBody>
      </p:sp>
      <p:sp>
        <p:nvSpPr>
          <p:cNvPr id="32771" name="Rectangle 3"/>
          <p:cNvSpPr>
            <a:spLocks noGrp="1" noChangeArrowheads="1"/>
          </p:cNvSpPr>
          <p:nvPr>
            <p:ph type="body" idx="1"/>
          </p:nvPr>
        </p:nvSpPr>
        <p:spPr>
          <a:xfrm>
            <a:off x="656654" y="1556792"/>
            <a:ext cx="8832850" cy="4495800"/>
          </a:xfrm>
        </p:spPr>
        <p:txBody>
          <a:bodyPr>
            <a:normAutofit/>
          </a:bodyPr>
          <a:lstStyle/>
          <a:p>
            <a:pPr>
              <a:lnSpc>
                <a:spcPct val="90000"/>
              </a:lnSpc>
              <a:buFont typeface="Wingdings" panose="05000000000000000000" pitchFamily="2" charset="2"/>
              <a:buChar char="ü"/>
            </a:pPr>
            <a:r>
              <a:rPr lang="zh-TW" altLang="en-US" sz="3200" dirty="0">
                <a:latin typeface="華康隸書體W3" panose="03000309000000000000" pitchFamily="65" charset="-120"/>
                <a:ea typeface="華康隸書體W3" panose="03000309000000000000" pitchFamily="65" charset="-120"/>
              </a:rPr>
              <a:t>知道物質濫用與依賴的危害、各種物質的特性、臨床症狀、預防和治療的方法</a:t>
            </a:r>
          </a:p>
          <a:p>
            <a:pPr>
              <a:lnSpc>
                <a:spcPct val="90000"/>
              </a:lnSpc>
              <a:buFont typeface="Wingdings" panose="05000000000000000000" pitchFamily="2" charset="2"/>
              <a:buChar char="ü"/>
            </a:pPr>
            <a:r>
              <a:rPr lang="zh-TW" altLang="en-US" sz="3200" dirty="0">
                <a:latin typeface="華康隸書體W3" panose="03000309000000000000" pitchFamily="65" charset="-120"/>
                <a:ea typeface="華康隸書體W3" panose="03000309000000000000" pitchFamily="65" charset="-120"/>
              </a:rPr>
              <a:t>學習壓力因應技巧及情緒處理的方法，拓展壓力處理的因應方法，以減少負面使用物質來轉移壓力的方式</a:t>
            </a:r>
          </a:p>
          <a:p>
            <a:pPr>
              <a:lnSpc>
                <a:spcPct val="90000"/>
              </a:lnSpc>
              <a:buFont typeface="Wingdings" panose="05000000000000000000" pitchFamily="2" charset="2"/>
              <a:buChar char="ü"/>
            </a:pPr>
            <a:r>
              <a:rPr lang="zh-TW" altLang="en-US" sz="3200" dirty="0">
                <a:latin typeface="華康隸書體W3" panose="03000309000000000000" pitchFamily="65" charset="-120"/>
                <a:ea typeface="華康隸書體W3" panose="03000309000000000000" pitchFamily="65" charset="-120"/>
              </a:rPr>
              <a:t>學習拒絕毒品，以及同儕的引誘</a:t>
            </a:r>
          </a:p>
          <a:p>
            <a:pPr>
              <a:lnSpc>
                <a:spcPct val="90000"/>
              </a:lnSpc>
              <a:buFont typeface="Wingdings" panose="05000000000000000000" pitchFamily="2" charset="2"/>
              <a:buChar char="ü"/>
            </a:pPr>
            <a:r>
              <a:rPr lang="zh-TW" altLang="en-US" sz="3200" dirty="0">
                <a:latin typeface="華康隸書體W3" panose="03000309000000000000" pitchFamily="65" charset="-120"/>
                <a:ea typeface="華康隸書體W3" panose="03000309000000000000" pitchFamily="65" charset="-120"/>
              </a:rPr>
              <a:t>尋求學校的教師或輔導人員的幫忙</a:t>
            </a:r>
          </a:p>
          <a:p>
            <a:pPr>
              <a:lnSpc>
                <a:spcPct val="90000"/>
              </a:lnSpc>
              <a:buFont typeface="Wingdings" panose="05000000000000000000" pitchFamily="2" charset="2"/>
              <a:buChar char="ü"/>
            </a:pPr>
            <a:r>
              <a:rPr lang="zh-TW" altLang="en-US" sz="3200" dirty="0">
                <a:latin typeface="華康隸書體W3" panose="03000309000000000000" pitchFamily="65" charset="-120"/>
                <a:ea typeface="華康隸書體W3" panose="03000309000000000000" pitchFamily="65" charset="-120"/>
              </a:rPr>
              <a:t>有藥物成癮及中毒問題，必須尋求專業醫師協助，也可到專門勒戒機構尋求幫忙</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906000" cy="1268760"/>
          </a:xfrm>
        </p:spPr>
        <p:txBody>
          <a:bodyPr>
            <a:normAutofit/>
          </a:bodyPr>
          <a:lstStyle/>
          <a:p>
            <a:pPr algn="ctr"/>
            <a:r>
              <a:rPr lang="zh-TW" altLang="en-US" sz="6000" dirty="0">
                <a:solidFill>
                  <a:srgbClr val="FF0000"/>
                </a:solidFill>
                <a:latin typeface="華康勘亭流" panose="03000909000000000000" pitchFamily="65" charset="-120"/>
                <a:ea typeface="華康勘亭流" panose="03000909000000000000" pitchFamily="65" charset="-120"/>
              </a:rPr>
              <a:t>毒品的危害</a:t>
            </a:r>
          </a:p>
        </p:txBody>
      </p:sp>
      <p:sp>
        <p:nvSpPr>
          <p:cNvPr id="26627" name="Rectangle 3"/>
          <p:cNvSpPr>
            <a:spLocks noGrp="1" noChangeArrowheads="1"/>
          </p:cNvSpPr>
          <p:nvPr>
            <p:ph type="body" idx="1"/>
          </p:nvPr>
        </p:nvSpPr>
        <p:spPr>
          <a:xfrm>
            <a:off x="128464" y="1600200"/>
            <a:ext cx="9577064" cy="1324744"/>
          </a:xfrm>
        </p:spPr>
        <p:txBody>
          <a:bodyPr>
            <a:normAutofit/>
          </a:bodyPr>
          <a:lstStyle/>
          <a:p>
            <a:pPr algn="just"/>
            <a:r>
              <a:rPr lang="zh-TW" altLang="en-US" sz="3200" dirty="0">
                <a:solidFill>
                  <a:srgbClr val="3333CC"/>
                </a:solidFill>
                <a:latin typeface="華康隸書體W3" panose="03000309000000000000" pitchFamily="65" charset="-120"/>
                <a:ea typeface="華康隸書體W3" panose="03000309000000000000" pitchFamily="65" charset="-120"/>
              </a:rPr>
              <a:t>別忘了！使用毒品不僅傷害身體，還是非法的行為。</a:t>
            </a:r>
          </a:p>
          <a:p>
            <a:pPr algn="just"/>
            <a:r>
              <a:rPr lang="zh-TW" altLang="en-US" sz="3200" dirty="0" smtClean="0">
                <a:solidFill>
                  <a:srgbClr val="3333CC"/>
                </a:solidFill>
                <a:latin typeface="華康隸書體W3" panose="03000309000000000000" pitchFamily="65" charset="-120"/>
                <a:ea typeface="華康隸書體W3" panose="03000309000000000000" pitchFamily="65" charset="-120"/>
              </a:rPr>
              <a:t>千萬</a:t>
            </a:r>
            <a:r>
              <a:rPr lang="zh-TW" altLang="en-US" sz="3200" dirty="0">
                <a:solidFill>
                  <a:srgbClr val="3333CC"/>
                </a:solidFill>
                <a:latin typeface="華康隸書體W3" panose="03000309000000000000" pitchFamily="65" charset="-120"/>
                <a:ea typeface="華康隸書體W3" panose="03000309000000000000" pitchFamily="65" charset="-120"/>
              </a:rPr>
              <a:t>別為了一時的好奇，而造成一生的痛苦！</a:t>
            </a:r>
          </a:p>
        </p:txBody>
      </p:sp>
      <p:pic>
        <p:nvPicPr>
          <p:cNvPr id="2" name="圖片 1"/>
          <p:cNvPicPr>
            <a:picLocks noChangeAspect="1"/>
          </p:cNvPicPr>
          <p:nvPr/>
        </p:nvPicPr>
        <p:blipFill>
          <a:blip r:embed="rId3"/>
          <a:stretch>
            <a:fillRect/>
          </a:stretch>
        </p:blipFill>
        <p:spPr>
          <a:xfrm>
            <a:off x="72008" y="3429000"/>
            <a:ext cx="4880992" cy="3371156"/>
          </a:xfrm>
          <a:prstGeom prst="rect">
            <a:avLst/>
          </a:prstGeom>
        </p:spPr>
      </p:pic>
      <p:pic>
        <p:nvPicPr>
          <p:cNvPr id="3" name="圖片 2"/>
          <p:cNvPicPr>
            <a:picLocks noChangeAspect="1"/>
          </p:cNvPicPr>
          <p:nvPr/>
        </p:nvPicPr>
        <p:blipFill>
          <a:blip r:embed="rId4"/>
          <a:stretch>
            <a:fillRect/>
          </a:stretch>
        </p:blipFill>
        <p:spPr>
          <a:xfrm>
            <a:off x="4984383" y="3429000"/>
            <a:ext cx="4921617" cy="3371156"/>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1"/>
            <a:ext cx="9906000" cy="1268759"/>
          </a:xfrm>
        </p:spPr>
        <p:txBody>
          <a:bodyPr>
            <a:normAutofit/>
          </a:bodyPr>
          <a:lstStyle/>
          <a:p>
            <a:pPr algn="ctr"/>
            <a:r>
              <a:rPr lang="en-US" altLang="zh-TW" sz="4876" dirty="0">
                <a:solidFill>
                  <a:srgbClr val="FF0000"/>
                </a:solidFill>
                <a:latin typeface="Arial" panose="020B0604020202020204" pitchFamily="34" charset="0"/>
                <a:cs typeface="Arial" panose="020B0604020202020204" pitchFamily="34" charset="0"/>
              </a:rPr>
              <a:t>Q</a:t>
            </a:r>
            <a:r>
              <a:rPr lang="zh-TW" altLang="en-US" sz="4876" dirty="0">
                <a:solidFill>
                  <a:srgbClr val="FF0000"/>
                </a:solidFill>
                <a:latin typeface="Arial" panose="020B0604020202020204" pitchFamily="34" charset="0"/>
                <a:cs typeface="Arial" panose="020B0604020202020204" pitchFamily="34" charset="0"/>
              </a:rPr>
              <a:t> </a:t>
            </a:r>
            <a:r>
              <a:rPr lang="en-US" altLang="zh-TW" sz="4876" dirty="0">
                <a:solidFill>
                  <a:srgbClr val="FF0000"/>
                </a:solidFill>
                <a:latin typeface="Arial" panose="020B0604020202020204" pitchFamily="34" charset="0"/>
                <a:cs typeface="Arial" panose="020B0604020202020204" pitchFamily="34" charset="0"/>
              </a:rPr>
              <a:t>and A</a:t>
            </a:r>
            <a:endParaRPr lang="zh-TW" altLang="en-US" sz="4876" dirty="0">
              <a:solidFill>
                <a:srgbClr val="FF0000"/>
              </a:solidFill>
              <a:latin typeface="Arial" panose="020B0604020202020204" pitchFamily="34" charset="0"/>
              <a:cs typeface="Arial" panose="020B0604020202020204" pitchFamily="34" charset="0"/>
            </a:endParaRPr>
          </a:p>
        </p:txBody>
      </p:sp>
      <p:sp>
        <p:nvSpPr>
          <p:cNvPr id="3" name="文字版面配置區 2"/>
          <p:cNvSpPr>
            <a:spLocks noGrp="1"/>
          </p:cNvSpPr>
          <p:nvPr>
            <p:ph type="body" idx="1"/>
          </p:nvPr>
        </p:nvSpPr>
        <p:spPr>
          <a:xfrm>
            <a:off x="632520" y="1484784"/>
            <a:ext cx="9001000" cy="4968552"/>
          </a:xfrm>
          <a:noFill/>
        </p:spPr>
        <p:txBody>
          <a:bodyPr>
            <a:noAutofit/>
          </a:bodyPr>
          <a:lstStyle/>
          <a:p>
            <a:r>
              <a:rPr lang="en-US" altLang="zh-TW" sz="3200" dirty="0" smtClean="0">
                <a:solidFill>
                  <a:schemeClr val="tx1"/>
                </a:solidFill>
                <a:latin typeface="華康隸書體W3" panose="03000309000000000000" pitchFamily="65" charset="-120"/>
                <a:ea typeface="華康隸書體W3" panose="03000309000000000000" pitchFamily="65" charset="-120"/>
              </a:rPr>
              <a:t>Q9:</a:t>
            </a:r>
            <a:r>
              <a:rPr lang="zh-TW" altLang="en-US" sz="3200" dirty="0" smtClean="0">
                <a:solidFill>
                  <a:schemeClr val="tx1"/>
                </a:solidFill>
                <a:latin typeface="華康隸書體W3" panose="03000309000000000000" pitchFamily="65" charset="-120"/>
                <a:ea typeface="華康隸書體W3" panose="03000309000000000000" pitchFamily="65" charset="-120"/>
              </a:rPr>
              <a:t>海洛英是屬於下列哪一類型的毒品</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r>
              <a:rPr lang="zh-TW" altLang="en-US" sz="3200" dirty="0">
                <a:solidFill>
                  <a:schemeClr val="tx1"/>
                </a:solidFill>
                <a:latin typeface="華康隸書體W3" panose="03000309000000000000" pitchFamily="65" charset="-120"/>
                <a:ea typeface="華康隸書體W3" panose="03000309000000000000" pitchFamily="65" charset="-120"/>
              </a:rPr>
              <a:t> </a:t>
            </a:r>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(A)</a:t>
            </a:r>
            <a:r>
              <a:rPr lang="zh-TW" altLang="en-US" sz="3200" dirty="0">
                <a:solidFill>
                  <a:schemeClr val="tx1"/>
                </a:solidFill>
                <a:latin typeface="華康隸書體W3" panose="03000309000000000000" pitchFamily="65" charset="-120"/>
                <a:ea typeface="華康隸書體W3" panose="03000309000000000000" pitchFamily="65" charset="-120"/>
              </a:rPr>
              <a:t>麻醉</a:t>
            </a:r>
            <a:r>
              <a:rPr lang="zh-TW" altLang="en-US" sz="3200" dirty="0" smtClean="0">
                <a:solidFill>
                  <a:schemeClr val="tx1"/>
                </a:solidFill>
                <a:latin typeface="華康隸書體W3" panose="03000309000000000000" pitchFamily="65" charset="-120"/>
                <a:ea typeface="華康隸書體W3" panose="03000309000000000000" pitchFamily="65" charset="-120"/>
              </a:rPr>
              <a:t>止痛劑</a:t>
            </a:r>
            <a:r>
              <a:rPr lang="zh-TW" altLang="en-US" sz="3200" dirty="0">
                <a:solidFill>
                  <a:schemeClr val="tx1"/>
                </a:solidFill>
                <a:latin typeface="華康隸書體W3" panose="03000309000000000000" pitchFamily="65" charset="-120"/>
                <a:ea typeface="華康隸書體W3" panose="03000309000000000000" pitchFamily="65" charset="-120"/>
              </a:rPr>
              <a:t> </a:t>
            </a:r>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(B)</a:t>
            </a:r>
            <a:r>
              <a:rPr lang="zh-TW" altLang="en-US" sz="3200" dirty="0">
                <a:solidFill>
                  <a:schemeClr val="tx1"/>
                </a:solidFill>
                <a:latin typeface="華康隸書體W3" panose="03000309000000000000" pitchFamily="65" charset="-120"/>
                <a:ea typeface="華康隸書體W3" panose="03000309000000000000" pitchFamily="65" charset="-120"/>
              </a:rPr>
              <a:t>中樞神經</a:t>
            </a:r>
            <a:r>
              <a:rPr lang="zh-TW" altLang="en-US" sz="3200" dirty="0" smtClean="0">
                <a:solidFill>
                  <a:schemeClr val="tx1"/>
                </a:solidFill>
                <a:latin typeface="華康隸書體W3" panose="03000309000000000000" pitchFamily="65" charset="-120"/>
                <a:ea typeface="華康隸書體W3" panose="03000309000000000000" pitchFamily="65" charset="-120"/>
              </a:rPr>
              <a:t>抑制劑</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r>
              <a:rPr lang="en-US" altLang="zh-TW" sz="3200" dirty="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  (C)</a:t>
            </a:r>
            <a:r>
              <a:rPr lang="zh-TW" altLang="en-US" sz="3200" dirty="0">
                <a:solidFill>
                  <a:schemeClr val="tx1"/>
                </a:solidFill>
                <a:latin typeface="華康隸書體W3" panose="03000309000000000000" pitchFamily="65" charset="-120"/>
                <a:ea typeface="華康隸書體W3" panose="03000309000000000000" pitchFamily="65" charset="-120"/>
              </a:rPr>
              <a:t>中樞神經</a:t>
            </a:r>
            <a:r>
              <a:rPr lang="zh-TW" altLang="en-US" sz="3200" dirty="0" smtClean="0">
                <a:solidFill>
                  <a:schemeClr val="tx1"/>
                </a:solidFill>
                <a:latin typeface="華康隸書體W3" panose="03000309000000000000" pitchFamily="65" charset="-120"/>
                <a:ea typeface="華康隸書體W3" panose="03000309000000000000" pitchFamily="65" charset="-120"/>
              </a:rPr>
              <a:t>興奮劑 </a:t>
            </a:r>
            <a:r>
              <a:rPr lang="en-US" altLang="zh-TW" sz="3200" dirty="0" smtClean="0">
                <a:solidFill>
                  <a:schemeClr val="tx1"/>
                </a:solidFill>
                <a:latin typeface="華康隸書體W3" panose="03000309000000000000" pitchFamily="65" charset="-120"/>
                <a:ea typeface="華康隸書體W3" panose="03000309000000000000" pitchFamily="65" charset="-120"/>
              </a:rPr>
              <a:t>(D)</a:t>
            </a:r>
            <a:r>
              <a:rPr lang="zh-TW" altLang="en-US" sz="3200" dirty="0">
                <a:solidFill>
                  <a:schemeClr val="tx1"/>
                </a:solidFill>
                <a:latin typeface="華康隸書體W3" panose="03000309000000000000" pitchFamily="65" charset="-120"/>
                <a:ea typeface="華康隸書體W3" panose="03000309000000000000" pitchFamily="65" charset="-120"/>
              </a:rPr>
              <a:t>幻覺誘發劑</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pPr marL="809625" indent="-809625"/>
            <a:endParaRPr lang="en-US" altLang="zh-TW" sz="3200" dirty="0">
              <a:solidFill>
                <a:schemeClr val="tx1"/>
              </a:solidFill>
              <a:latin typeface="華康隸書體W3" panose="03000309000000000000" pitchFamily="65" charset="-120"/>
              <a:ea typeface="華康隸書體W3" panose="03000309000000000000" pitchFamily="65" charset="-120"/>
            </a:endParaRPr>
          </a:p>
          <a:p>
            <a:pPr marL="809625" indent="-809625"/>
            <a:r>
              <a:rPr lang="en-US" altLang="zh-TW" sz="3200" dirty="0" smtClean="0">
                <a:solidFill>
                  <a:schemeClr val="tx1"/>
                </a:solidFill>
                <a:latin typeface="華康隸書體W3" panose="03000309000000000000" pitchFamily="65" charset="-120"/>
                <a:ea typeface="華康隸書體W3" panose="03000309000000000000" pitchFamily="65" charset="-120"/>
              </a:rPr>
              <a:t>Q10:FM2</a:t>
            </a:r>
            <a:r>
              <a:rPr lang="zh-TW" altLang="en-US" sz="3200" dirty="0" smtClean="0">
                <a:solidFill>
                  <a:schemeClr val="tx1"/>
                </a:solidFill>
                <a:latin typeface="華康隸書體W3" panose="03000309000000000000" pitchFamily="65" charset="-120"/>
                <a:ea typeface="華康隸書體W3" panose="03000309000000000000" pitchFamily="65" charset="-120"/>
              </a:rPr>
              <a:t>常被</a:t>
            </a:r>
            <a:r>
              <a:rPr lang="zh-TW" altLang="en-US" sz="3200" dirty="0" smtClean="0">
                <a:solidFill>
                  <a:schemeClr val="tx1"/>
                </a:solidFill>
                <a:latin typeface="華康隸書體W3" panose="03000309000000000000" pitchFamily="65" charset="-120"/>
                <a:ea typeface="華康隸書體W3" panose="03000309000000000000" pitchFamily="65" charset="-120"/>
              </a:rPr>
              <a:t>犯罪者用於</a:t>
            </a:r>
            <a:r>
              <a:rPr lang="zh-TW" altLang="en-US" sz="3200" dirty="0">
                <a:solidFill>
                  <a:schemeClr val="tx1"/>
                </a:solidFill>
                <a:latin typeface="華康隸書體W3" panose="03000309000000000000" pitchFamily="65" charset="-120"/>
                <a:ea typeface="華康隸書體W3" panose="03000309000000000000" pitchFamily="65" charset="-120"/>
              </a:rPr>
              <a:t>夜店及</a:t>
            </a:r>
            <a:r>
              <a:rPr lang="zh-TW" altLang="en-US" sz="3200" dirty="0" smtClean="0">
                <a:solidFill>
                  <a:schemeClr val="tx1"/>
                </a:solidFill>
                <a:latin typeface="華康隸書體W3" panose="03000309000000000000" pitchFamily="65" charset="-120"/>
                <a:ea typeface="華康隸書體W3" panose="03000309000000000000" pitchFamily="65" charset="-120"/>
              </a:rPr>
              <a:t>酒吧</a:t>
            </a:r>
            <a:r>
              <a:rPr lang="zh-TW" altLang="en-US" sz="3200" dirty="0" smtClean="0">
                <a:solidFill>
                  <a:schemeClr val="tx1"/>
                </a:solidFill>
                <a:latin typeface="新細明體" panose="02020500000000000000" pitchFamily="18" charset="-120"/>
                <a:ea typeface="新細明體" panose="02020500000000000000" pitchFamily="18" charset="-120"/>
              </a:rPr>
              <a:t>，</a:t>
            </a:r>
            <a:r>
              <a:rPr lang="zh-TW" altLang="en-US" sz="3200" dirty="0" smtClean="0">
                <a:solidFill>
                  <a:schemeClr val="tx1"/>
                </a:solidFill>
                <a:latin typeface="華康隸書體W3" panose="03000309000000000000" pitchFamily="65" charset="-120"/>
                <a:ea typeface="華康隸書體W3" panose="03000309000000000000" pitchFamily="65" charset="-120"/>
              </a:rPr>
              <a:t>請問</a:t>
            </a:r>
            <a:r>
              <a:rPr lang="en-US" altLang="zh-TW" sz="3200" dirty="0" smtClean="0">
                <a:solidFill>
                  <a:schemeClr val="tx1"/>
                </a:solidFill>
                <a:latin typeface="華康隸書體W3" panose="03000309000000000000" pitchFamily="65" charset="-120"/>
                <a:ea typeface="華康隸書體W3" panose="03000309000000000000" pitchFamily="65" charset="-120"/>
              </a:rPr>
              <a:t>FM2</a:t>
            </a:r>
            <a:r>
              <a:rPr lang="zh-TW" altLang="en-US" sz="3200" dirty="0" smtClean="0">
                <a:solidFill>
                  <a:schemeClr val="tx1"/>
                </a:solidFill>
                <a:latin typeface="華康隸書體W3" panose="03000309000000000000" pitchFamily="65" charset="-120"/>
                <a:ea typeface="華康隸書體W3" panose="03000309000000000000" pitchFamily="65" charset="-120"/>
              </a:rPr>
              <a:t>的型態是</a:t>
            </a:r>
            <a:endParaRPr lang="en-US" altLang="zh-TW" sz="3200" dirty="0" smtClean="0">
              <a:solidFill>
                <a:schemeClr val="tx1"/>
              </a:solidFill>
              <a:latin typeface="華康隸書體W3" panose="03000309000000000000" pitchFamily="65" charset="-120"/>
              <a:ea typeface="華康隸書體W3" panose="03000309000000000000" pitchFamily="65" charset="-120"/>
            </a:endParaRPr>
          </a:p>
          <a:p>
            <a:pPr marL="809625" indent="-809625"/>
            <a:r>
              <a:rPr lang="zh-TW" altLang="en-US" sz="3200" dirty="0" smtClean="0">
                <a:solidFill>
                  <a:schemeClr val="tx1"/>
                </a:solidFill>
                <a:latin typeface="華康隸書體W3" panose="03000309000000000000" pitchFamily="65" charset="-120"/>
                <a:ea typeface="華康隸書體W3" panose="03000309000000000000" pitchFamily="65" charset="-120"/>
              </a:rPr>
              <a:t>    </a:t>
            </a:r>
            <a:r>
              <a:rPr lang="en-US" altLang="zh-TW" sz="3200" dirty="0" smtClean="0">
                <a:solidFill>
                  <a:schemeClr val="tx1"/>
                </a:solidFill>
                <a:latin typeface="華康隸書體W3" panose="03000309000000000000" pitchFamily="65" charset="-120"/>
                <a:ea typeface="華康隸書體W3" panose="03000309000000000000" pitchFamily="65" charset="-120"/>
              </a:rPr>
              <a:t>(A)</a:t>
            </a:r>
            <a:r>
              <a:rPr lang="zh-TW" altLang="en-US" sz="3200" dirty="0" smtClean="0">
                <a:solidFill>
                  <a:schemeClr val="tx1"/>
                </a:solidFill>
                <a:latin typeface="華康隸書體W3" panose="03000309000000000000" pitchFamily="65" charset="-120"/>
                <a:ea typeface="華康隸書體W3" panose="03000309000000000000" pitchFamily="65" charset="-120"/>
              </a:rPr>
              <a:t>固體 </a:t>
            </a:r>
            <a:r>
              <a:rPr lang="en-US" altLang="zh-TW" sz="3200" dirty="0" smtClean="0">
                <a:solidFill>
                  <a:schemeClr val="tx1"/>
                </a:solidFill>
                <a:latin typeface="華康隸書體W3" panose="03000309000000000000" pitchFamily="65" charset="-120"/>
                <a:ea typeface="華康隸書體W3" panose="03000309000000000000" pitchFamily="65" charset="-120"/>
              </a:rPr>
              <a:t>(B)</a:t>
            </a:r>
            <a:r>
              <a:rPr lang="zh-TW" altLang="en-US" sz="3200" dirty="0" smtClean="0">
                <a:solidFill>
                  <a:schemeClr val="tx1"/>
                </a:solidFill>
                <a:latin typeface="華康隸書體W3" panose="03000309000000000000" pitchFamily="65" charset="-120"/>
                <a:ea typeface="華康隸書體W3" panose="03000309000000000000" pitchFamily="65" charset="-120"/>
              </a:rPr>
              <a:t>液體 </a:t>
            </a:r>
            <a:r>
              <a:rPr lang="en-US" altLang="zh-TW" sz="3200" dirty="0" smtClean="0">
                <a:solidFill>
                  <a:schemeClr val="tx1"/>
                </a:solidFill>
                <a:latin typeface="華康隸書體W3" panose="03000309000000000000" pitchFamily="65" charset="-120"/>
                <a:ea typeface="華康隸書體W3" panose="03000309000000000000" pitchFamily="65" charset="-120"/>
              </a:rPr>
              <a:t>(C)</a:t>
            </a:r>
            <a:r>
              <a:rPr lang="zh-TW" altLang="en-US" sz="3200" smtClean="0">
                <a:solidFill>
                  <a:schemeClr val="tx1"/>
                </a:solidFill>
                <a:latin typeface="華康隸書體W3" panose="03000309000000000000" pitchFamily="65" charset="-120"/>
                <a:ea typeface="華康隸書體W3" panose="03000309000000000000" pitchFamily="65" charset="-120"/>
              </a:rPr>
              <a:t>氣體</a:t>
            </a:r>
            <a:endParaRPr lang="en-US" altLang="zh-TW" sz="3200" dirty="0">
              <a:solidFill>
                <a:schemeClr val="tx1"/>
              </a:solidFill>
              <a:latin typeface="華康隸書體W3" panose="03000309000000000000" pitchFamily="65" charset="-120"/>
              <a:ea typeface="華康隸書體W3" panose="03000309000000000000" pitchFamily="65" charset="-120"/>
            </a:endParaRPr>
          </a:p>
        </p:txBody>
      </p:sp>
    </p:spTree>
    <p:extLst>
      <p:ext uri="{BB962C8B-B14F-4D97-AF65-F5344CB8AC3E}">
        <p14:creationId xmlns:p14="http://schemas.microsoft.com/office/powerpoint/2010/main" val="128168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cademicPresentation2">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0A53CF0-CFB4-446C-9538-226C66E955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AcademicPresentation2</Template>
  <TotalTime>0</TotalTime>
  <Words>4673</Words>
  <Application>Microsoft Office PowerPoint</Application>
  <PresentationFormat>A4 紙張 (210x297 公釐)</PresentationFormat>
  <Paragraphs>362</Paragraphs>
  <Slides>61</Slides>
  <Notes>40</Notes>
  <HiddenSlides>0</HiddenSlides>
  <MMClips>0</MMClips>
  <ScaleCrop>false</ScaleCrop>
  <HeadingPairs>
    <vt:vector size="6" baseType="variant">
      <vt:variant>
        <vt:lpstr>使用字型</vt:lpstr>
      </vt:variant>
      <vt:variant>
        <vt:i4>19</vt:i4>
      </vt:variant>
      <vt:variant>
        <vt:lpstr>佈景主題</vt:lpstr>
      </vt:variant>
      <vt:variant>
        <vt:i4>1</vt:i4>
      </vt:variant>
      <vt:variant>
        <vt:lpstr>投影片標題</vt:lpstr>
      </vt:variant>
      <vt:variant>
        <vt:i4>61</vt:i4>
      </vt:variant>
    </vt:vector>
  </HeadingPairs>
  <TitlesOfParts>
    <vt:vector size="81" baseType="lpstr">
      <vt:lpstr>Salesforce Sans</vt:lpstr>
      <vt:lpstr>华文仿宋</vt:lpstr>
      <vt:lpstr>華康少女文字W3</vt:lpstr>
      <vt:lpstr>華康古印體</vt:lpstr>
      <vt:lpstr>華康布丁體</vt:lpstr>
      <vt:lpstr>華康行書體</vt:lpstr>
      <vt:lpstr>華康勘亭流</vt:lpstr>
      <vt:lpstr>華康隸書體W3</vt:lpstr>
      <vt:lpstr>華康隸書體W3(P)</vt:lpstr>
      <vt:lpstr>華康儷宋(P)</vt:lpstr>
      <vt:lpstr>華康鐵線龍門W3</vt:lpstr>
      <vt:lpstr>微軟正黑體</vt:lpstr>
      <vt:lpstr>新細明體</vt:lpstr>
      <vt:lpstr>標楷體</vt:lpstr>
      <vt:lpstr>Arial</vt:lpstr>
      <vt:lpstr>Calibri</vt:lpstr>
      <vt:lpstr>Tw Cen MT</vt:lpstr>
      <vt:lpstr>Wingdings</vt:lpstr>
      <vt:lpstr>Wingdings 2</vt:lpstr>
      <vt:lpstr>AcademicPresentation2</vt:lpstr>
      <vt:lpstr>絕命毒師</vt:lpstr>
      <vt:lpstr>大綱</vt:lpstr>
      <vt:lpstr>Part 1-絕命毒師劇情介紹</vt:lpstr>
      <vt:lpstr>劇情介紹</vt:lpstr>
      <vt:lpstr>Q and A</vt:lpstr>
      <vt:lpstr>Part 2-菸的毒害</vt:lpstr>
      <vt:lpstr>菸菸一熄</vt:lpstr>
      <vt:lpstr>你可能不知道</vt:lpstr>
      <vt:lpstr>你不可不知道</vt:lpstr>
      <vt:lpstr>菸與肺癌</vt:lpstr>
      <vt:lpstr>為什麼要吸菸？</vt:lpstr>
      <vt:lpstr>吸菸會上癮</vt:lpstr>
      <vt:lpstr>PowerPoint 簡報</vt:lpstr>
      <vt:lpstr>抽菸與二手煙致癌</vt:lpstr>
      <vt:lpstr>二手菸的危害</vt:lpstr>
      <vt:lpstr>吸菸會導致下面狀況</vt:lpstr>
      <vt:lpstr>戒菸的好理由</vt:lpstr>
      <vt:lpstr>PowerPoint 簡報</vt:lpstr>
      <vt:lpstr>戒菸</vt:lpstr>
      <vt:lpstr>台灣菸害防治法規定</vt:lpstr>
      <vt:lpstr>Q and A</vt:lpstr>
      <vt:lpstr>Part 3-酒的毒害</vt:lpstr>
      <vt:lpstr>酒癮</vt:lpstr>
      <vt:lpstr>為什麼會有『癮』?</vt:lpstr>
      <vt:lpstr>酒癮的定義</vt:lpstr>
      <vt:lpstr>酒癮者的戒斷症狀</vt:lpstr>
      <vt:lpstr>長期飲酒造成的併發症</vt:lpstr>
      <vt:lpstr>長期飲酒的影響</vt:lpstr>
      <vt:lpstr>酒駕肇事拖行機車4.5公里 </vt:lpstr>
      <vt:lpstr>酒精對駕駛能力的妨害</vt:lpstr>
      <vt:lpstr>如何處理酒癮</vt:lpstr>
      <vt:lpstr>飲酒的態度</vt:lpstr>
      <vt:lpstr>Q and A</vt:lpstr>
      <vt:lpstr>Part 4-安非他命的毒害</vt:lpstr>
      <vt:lpstr>藥物濫用</vt:lpstr>
      <vt:lpstr>青少年濫用的原因</vt:lpstr>
      <vt:lpstr>濫用物質的分類(1)</vt:lpstr>
      <vt:lpstr>濫用物質的分類(2)</vt:lpstr>
      <vt:lpstr>PowerPoint 簡報</vt:lpstr>
      <vt:lpstr>認識毒品-安非他命</vt:lpstr>
      <vt:lpstr>PowerPoint 簡報</vt:lpstr>
      <vt:lpstr>安非他命對身體的傷害</vt:lpstr>
      <vt:lpstr>安非他命精神病</vt:lpstr>
      <vt:lpstr>Q and A</vt:lpstr>
      <vt:lpstr>Part 5-其他毒品的毒害</vt:lpstr>
      <vt:lpstr>強力膠</vt:lpstr>
      <vt:lpstr>強力膠</vt:lpstr>
      <vt:lpstr>強力膠</vt:lpstr>
      <vt:lpstr>認識毒品-海洛英</vt:lpstr>
      <vt:lpstr>鴉片</vt:lpstr>
      <vt:lpstr>海洛因對身體的傷害 </vt:lpstr>
      <vt:lpstr>認識快樂丸</vt:lpstr>
      <vt:lpstr>快樂丸</vt:lpstr>
      <vt:lpstr>認識毒品-安眠藥</vt:lpstr>
      <vt:lpstr>安眠藥</vt:lpstr>
      <vt:lpstr>物質成癮的發展四期模式</vt:lpstr>
      <vt:lpstr>物質成癮的發展四期模式</vt:lpstr>
      <vt:lpstr>青少年物質濫用跡象</vt:lpstr>
      <vt:lpstr>面對物質濫用</vt:lpstr>
      <vt:lpstr>毒品的危害</vt:lpstr>
      <vt:lpstr>Q and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2011-10-11T04:07:18Z</dcterms:created>
  <dcterms:modified xsi:type="dcterms:W3CDTF">2017-09-09T13:14:47Z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TC101671251028</vt:lpwstr>
  </property>
</Properties>
</file>