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94" r:id="rId2"/>
    <p:sldId id="295" r:id="rId3"/>
    <p:sldId id="296" r:id="rId4"/>
    <p:sldId id="297" r:id="rId5"/>
    <p:sldId id="298" r:id="rId6"/>
    <p:sldId id="292" r:id="rId7"/>
    <p:sldId id="293" r:id="rId8"/>
    <p:sldId id="299" r:id="rId9"/>
    <p:sldId id="300" r:id="rId10"/>
    <p:sldId id="301" r:id="rId11"/>
  </p:sldIdLst>
  <p:sldSz cx="12192000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歡迎使用" id="{E75E278A-FF0E-49A4-B170-79828D63BBAD}">
          <p14:sldIdLst>
            <p14:sldId id="294"/>
            <p14:sldId id="295"/>
            <p14:sldId id="296"/>
            <p14:sldId id="297"/>
            <p14:sldId id="298"/>
            <p14:sldId id="292"/>
            <p14:sldId id="293"/>
            <p14:sldId id="299"/>
            <p14:sldId id="300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14" autoAdjust="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12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02A9C8B-78D6-4A5E-8148-ADAEEB212444}" type="datetime2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2017年10月10日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‹#›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0A9BF227-3071-4C50-9F9B-29B67C1312C8}" type="datetime2">
              <a:rPr lang="zh-TW" altLang="en-US" smtClean="0"/>
              <a:pPr/>
              <a:t>2017年10月10日</a:t>
            </a:fld>
            <a:endParaRPr lang="zh-TW" altLang="en-US" dirty="0"/>
          </a:p>
        </p:txBody>
      </p:sp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dirty="0"/>
              <a:t>按一下以編輯母片文字樣式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DF61EA0F-A667-4B49-8422-0062BC55E249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3A3EDE-62B1-4BEC-B915-2C2A44DEFC0B}" type="slidenum">
              <a:rPr lang="en-US" altLang="zh-TW"/>
              <a:pPr/>
              <a:t>3</a:t>
            </a:fld>
            <a:endParaRPr lang="en-US" altLang="zh-TW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745867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01AECE-7EA3-4718-A79E-89C8534AA320}" type="slidenum">
              <a:rPr lang="en-US" altLang="zh-TW"/>
              <a:pPr/>
              <a:t>6</a:t>
            </a:fld>
            <a:endParaRPr lang="en-US" altLang="zh-TW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2077031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A2AA7C-2D38-474E-9ECE-1114B7F4429C}" type="slidenum">
              <a:rPr lang="en-US" altLang="zh-TW"/>
              <a:pPr/>
              <a:t>7</a:t>
            </a:fld>
            <a:endParaRPr lang="en-US" altLang="zh-TW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825673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A2AA7C-2D38-474E-9ECE-1114B7F4429C}" type="slidenum">
              <a:rPr lang="en-US" altLang="zh-TW"/>
              <a:pPr/>
              <a:t>8</a:t>
            </a:fld>
            <a:endParaRPr lang="en-US" altLang="zh-TW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215306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A2AA7C-2D38-474E-9ECE-1114B7F4429C}" type="slidenum">
              <a:rPr lang="en-US" altLang="zh-TW"/>
              <a:pPr/>
              <a:t>9</a:t>
            </a:fld>
            <a:endParaRPr lang="en-US" altLang="zh-TW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219691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A2AA7C-2D38-474E-9ECE-1114B7F4429C}" type="slidenum">
              <a:rPr lang="en-US" altLang="zh-TW"/>
              <a:pPr/>
              <a:t>10</a:t>
            </a:fld>
            <a:endParaRPr lang="en-US" altLang="zh-TW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4274616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2" name="直線接點​​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TW" altLang="en-US" smtClean="0"/>
              <a:t>編輯母片文字樣式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TW" altLang="en-US" smtClean="0"/>
              <a:t>第二層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TW" altLang="en-US" smtClean="0"/>
              <a:t>第三層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TW" altLang="en-US" smtClean="0"/>
              <a:t>第四層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TW" altLang="en-US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7" name="內容預留位置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Microsoft JhengHei UI" panose="020B0604030504040204" pitchFamily="34" charset="-120"/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Microsoft JhengHei UI" panose="020B0604030504040204" pitchFamily="34" charset="-120"/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Microsoft JhengHei UI" panose="020B0604030504040204" pitchFamily="34" charset="-120"/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Microsoft JhengHei UI" panose="020B0604030504040204" pitchFamily="34" charset="-120"/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TW" altLang="en-US" smtClean="0"/>
              <a:t>編輯母片文字樣式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TW" altLang="en-US" smtClean="0"/>
              <a:t>第二層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TW" altLang="en-US" smtClean="0"/>
              <a:t>第三層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TW" altLang="en-US" smtClean="0"/>
              <a:t>第四層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TW" altLang="en-US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 algn="l" rtl="0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 algn="l" rtl="0">
              <a:defRPr/>
            </a:lvl6pPr>
          </a:lstStyle>
          <a:p>
            <a:pPr lvl="0" rtl="0"/>
            <a:r>
              <a:rPr lang="zh-TW" altLang="en-US" noProof="0" smtClean="0"/>
              <a:t>編輯母片文字樣式</a:t>
            </a:r>
          </a:p>
          <a:p>
            <a:pPr lvl="1" rtl="0"/>
            <a:r>
              <a:rPr lang="zh-TW" altLang="en-US" noProof="0" smtClean="0"/>
              <a:t>第二層</a:t>
            </a:r>
          </a:p>
          <a:p>
            <a:pPr lvl="2" rtl="0"/>
            <a:r>
              <a:rPr lang="zh-TW" altLang="en-US" noProof="0" smtClean="0"/>
              <a:t>第三層</a:t>
            </a:r>
          </a:p>
          <a:p>
            <a:pPr lvl="3" rtl="0"/>
            <a:r>
              <a:rPr lang="zh-TW" altLang="en-US" noProof="0" smtClean="0"/>
              <a:t>第四層</a:t>
            </a:r>
          </a:p>
          <a:p>
            <a:pPr lvl="4" rtl="0"/>
            <a:r>
              <a:rPr lang="zh-TW" altLang="en-US" noProof="0" smtClean="0"/>
              <a:t>第五層</a:t>
            </a:r>
            <a:endParaRPr lang="zh-TW" altLang="en-US" noProof="0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3BC660E-D67A-4A05-BC76-82673E5A4090}" type="datetime1">
              <a:rPr lang="zh-TW" altLang="en-US" smtClean="0"/>
              <a:pPr/>
              <a:t>2017/10/10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A013F82-EE5E-44EE-A61D-E31C6657F26F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74469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609600" y="1600202"/>
            <a:ext cx="10972800" cy="45307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B7216F84-F636-4FDA-AB38-1DC629DE6CA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966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dirty="0"/>
              <a:t>編輯母片文字樣式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CF995D96-6FAD-40E9-B9D2-267D1BCD2EAD}" type="datetime2">
              <a:rPr lang="zh-TW" altLang="en-US" smtClean="0"/>
              <a:pPr/>
              <a:t>2017年10月10日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860EDB8-5305-433F-BE41-D7A86D811DB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86603" y="187232"/>
            <a:ext cx="116005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6000" smtClean="0">
                <a:solidFill>
                  <a:srgbClr val="FF0000"/>
                </a:solidFill>
                <a:latin typeface="華康勘亭流" panose="03000909000000000000" pitchFamily="65" charset="-120"/>
                <a:ea typeface="華康勘亭流" panose="03000909000000000000" pitchFamily="65" charset="-120"/>
                <a:sym typeface="Salesforce Sans"/>
              </a:rPr>
              <a:t>Part 5 </a:t>
            </a:r>
            <a:r>
              <a:rPr lang="zh-TW" altLang="en-US" sz="6000" dirty="0" smtClean="0">
                <a:solidFill>
                  <a:srgbClr val="FF0000"/>
                </a:solidFill>
                <a:latin typeface="華康勘亭流" panose="03000909000000000000" pitchFamily="65" charset="-120"/>
                <a:ea typeface="華康勘亭流" panose="03000909000000000000" pitchFamily="65" charset="-120"/>
                <a:sym typeface="Salesforce Sans"/>
              </a:rPr>
              <a:t>英雄與毒蟲篇</a:t>
            </a:r>
            <a:endParaRPr lang="en-US" altLang="zh-TW" sz="6000" dirty="0">
              <a:solidFill>
                <a:srgbClr val="FF0000"/>
              </a:solidFill>
              <a:latin typeface="華康勘亭流" panose="03000909000000000000" pitchFamily="65" charset="-120"/>
              <a:ea typeface="華康勘亭流" panose="03000909000000000000" pitchFamily="65" charset="-120"/>
              <a:sym typeface="Salesforce Sans"/>
            </a:endParaRPr>
          </a:p>
        </p:txBody>
      </p:sp>
      <p:pic>
        <p:nvPicPr>
          <p:cNvPr id="14338" name="Picture 2" descr="「福爾摩斯」的圖片搜尋結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4" y="1296352"/>
            <a:ext cx="11480166" cy="514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681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7660" y="205740"/>
            <a:ext cx="11277600" cy="990600"/>
          </a:xfrm>
        </p:spPr>
        <p:txBody>
          <a:bodyPr>
            <a:noAutofit/>
          </a:bodyPr>
          <a:lstStyle/>
          <a:p>
            <a:pPr algn="ctr"/>
            <a:r>
              <a:rPr lang="zh-TW" altLang="en-US" sz="60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小說中的福爾摩斯</a:t>
            </a:r>
            <a:endParaRPr lang="zh-TW" altLang="en-US" sz="6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7660" y="1298645"/>
            <a:ext cx="115214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一百一十一年前，福爾摩斯讓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柯南．道爾</a:t>
            </a:r>
            <a:r>
              <a:rPr lang="zh-TW" altLang="en-US" sz="24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嘗到一夕爆紅的滋味，也讓全英國的讀者心醉神迷，夏洛克．福爾摩斯的冒險推理故事成為所有人琅琅上口的話題，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福爾摩斯</a:t>
            </a:r>
            <a:r>
              <a:rPr lang="zh-TW" altLang="en-US" sz="24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的名號成為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英雄</a:t>
            </a:r>
            <a:r>
              <a:rPr lang="zh-TW" altLang="en-US" sz="24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的同義詞，有關福爾摩斯的種種事蹟，也成為眾多讀者追求探索的對象，例如，談到福爾摩斯的嗜好，諸如小提琴、抽菸斗、或是化學實驗等等，都留給讀者相當深刻的印象</a:t>
            </a:r>
            <a:r>
              <a:rPr lang="zh-TW" altLang="en-US" sz="2400" dirty="0" smtClean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。很多</a:t>
            </a:r>
            <a:r>
              <a:rPr lang="zh-TW" altLang="en-US" sz="24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讀者都知道福爾摩斯抽菸斗、拉小提琴、做化學試驗、閱讀報紙的嗜好，可是說到福爾摩斯另一項罕為人知的嗜好，可能會讓很多喜愛福爾摩斯的讀者為之錯愕：根據小說中福爾摩斯自己的說法</a:t>
            </a:r>
            <a:r>
              <a:rPr lang="zh-TW" altLang="en-US" sz="2400" dirty="0" smtClean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以及華生醫師</a:t>
            </a:r>
            <a:r>
              <a:rPr lang="zh-TW" altLang="en-US" sz="24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的描述，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福爾摩斯閒來無事之時經常喜歡給自己來上一針毒品</a:t>
            </a:r>
            <a:r>
              <a:rPr lang="zh-TW" altLang="en-US" sz="24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！是的，福爾摩斯是個偵探英雄，</a:t>
            </a:r>
            <a:r>
              <a:rPr lang="zh-TW" altLang="en-US" sz="2400" dirty="0" smtClean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可是他</a:t>
            </a:r>
            <a:r>
              <a:rPr lang="zh-TW" altLang="en-US" sz="24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也是個不折不扣的毒蟲</a:t>
            </a:r>
            <a:r>
              <a:rPr lang="zh-TW" altLang="en-US" sz="2400" dirty="0" smtClean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！更</a:t>
            </a:r>
            <a:r>
              <a:rPr lang="zh-TW" altLang="en-US" sz="24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精確一點地說，福爾摩斯不但是個毒蟲，他所慣用的毒品，都是今日列管為一級毒品的古柯鹼與嗎啡。而且福爾摩斯吸毒的習慣已經有段時日，他不但會熟練地為自己施打毒品，</a:t>
            </a:r>
            <a:r>
              <a:rPr lang="zh-TW" altLang="en-US" sz="2400" dirty="0" smtClean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根據華生醫師</a:t>
            </a:r>
            <a:r>
              <a:rPr lang="zh-TW" altLang="en-US" sz="24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的描述，他的手臂上</a:t>
            </a:r>
            <a:r>
              <a:rPr lang="zh-TW" altLang="en-US" sz="2400" dirty="0" smtClean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還布</a:t>
            </a:r>
            <a:r>
              <a:rPr lang="zh-TW" altLang="en-US" sz="24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滿了數不清的</a:t>
            </a:r>
            <a:r>
              <a:rPr lang="zh-TW" altLang="en-US" sz="2400" dirty="0" smtClean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針孔！</a:t>
            </a:r>
            <a:endParaRPr lang="zh-TW" altLang="en-US" sz="2400" b="0" i="0" dirty="0">
              <a:solidFill>
                <a:srgbClr val="3E3E3E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05256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820" name="Group 228"/>
          <p:cNvGraphicFramePr>
            <a:graphicFrameLocks noGrp="1"/>
          </p:cNvGraphicFramePr>
          <p:nvPr>
            <p:ph idx="1"/>
          </p:nvPr>
        </p:nvGraphicFramePr>
        <p:xfrm>
          <a:off x="1331202" y="72280"/>
          <a:ext cx="9517327" cy="6669089"/>
        </p:xfrm>
        <a:graphic>
          <a:graphicData uri="http://schemas.openxmlformats.org/drawingml/2006/table">
            <a:tbl>
              <a:tblPr/>
              <a:tblGrid>
                <a:gridCol w="1405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8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7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3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760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77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888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0688">
                <a:tc gridSpan="7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違反「毒品危害防制條例」相關罰則一覽表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marL="99060" marR="9906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分級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第一級毒品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第二級毒品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第三級毒品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第四級毒品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78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常見濫用藥物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海洛因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嗎啡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鴉片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古柯鹼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安非他命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MDMA(</a:t>
                      </a: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搖頭丸</a:t>
                      </a:r>
                      <a:r>
                        <a:rPr kumimoji="1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大麻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LSD(</a:t>
                      </a: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搖腳丸、一粒沙</a:t>
                      </a:r>
                      <a:r>
                        <a:rPr kumimoji="1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FM2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小白板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丁基原啡因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Ketamine</a:t>
                      </a:r>
                      <a:r>
                        <a:rPr kumimoji="1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(K</a:t>
                      </a: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他命</a:t>
                      </a:r>
                      <a:r>
                        <a:rPr kumimoji="1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Nimetazepam</a:t>
                      </a:r>
                      <a:r>
                        <a:rPr kumimoji="1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一粒眠、紅豆</a:t>
                      </a:r>
                      <a:r>
                        <a:rPr kumimoji="1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Alprazolam</a:t>
                      </a:r>
                      <a:r>
                        <a:rPr kumimoji="1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蝴蝶片</a:t>
                      </a:r>
                      <a:r>
                        <a:rPr kumimoji="1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Diazepam(</a:t>
                      </a: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安定、煩寧</a:t>
                      </a:r>
                      <a:r>
                        <a:rPr kumimoji="1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Lorazepam</a:t>
                      </a:r>
                      <a:r>
                        <a:rPr kumimoji="1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/>
                      </a:r>
                      <a:br>
                        <a:rPr kumimoji="1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endParaRPr kumimoji="1" lang="en-US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 gridSpan="7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違  法  行  為 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marL="99060" marR="99060"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1.</a:t>
                      </a: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製造、運輸、販賣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死刑或無期徒刑</a:t>
                      </a:r>
                      <a:b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一千萬元以下</a:t>
                      </a: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無期徒刑或七年以上</a:t>
                      </a:r>
                      <a:b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七百萬元以下</a:t>
                      </a: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五年以上</a:t>
                      </a:r>
                      <a:b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五百萬元以下</a:t>
                      </a: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三年以上十年以下</a:t>
                      </a:r>
                      <a:b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三百萬元以下</a:t>
                      </a: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2.</a:t>
                      </a:r>
                      <a:r>
                        <a:rPr kumimoji="1" lang="zh-TW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意圖販賣而持有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無期徒刑或十年以上</a:t>
                      </a:r>
                      <a:b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七百萬元以下</a:t>
                      </a: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五年以上</a:t>
                      </a:r>
                      <a:b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五百萬元以下</a:t>
                      </a: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三年以上十年以下</a:t>
                      </a:r>
                      <a:b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三百萬元以下</a:t>
                      </a: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一年以上七年以下</a:t>
                      </a:r>
                      <a:b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一百萬元以下 </a:t>
                      </a: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3.</a:t>
                      </a:r>
                      <a:r>
                        <a:rPr kumimoji="1" lang="zh-TW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強暴脅迫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  瞞或非法方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  法使人施用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死刑無期徒刑或十年以上</a:t>
                      </a:r>
                      <a:b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一千萬元以下</a:t>
                      </a: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無期徒刑或七年以上</a:t>
                      </a:r>
                      <a:b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七百萬元以下</a:t>
                      </a: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五年以上</a:t>
                      </a:r>
                      <a:b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五百萬元以下</a:t>
                      </a: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三年以上十年以下</a:t>
                      </a:r>
                      <a:b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三百萬元以下</a:t>
                      </a: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4.</a:t>
                      </a:r>
                      <a:r>
                        <a:rPr kumimoji="1" lang="zh-TW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引誘他人施用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三年以上十年以下</a:t>
                      </a:r>
                      <a:b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三百萬元以下</a:t>
                      </a: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一年以上七年以下</a:t>
                      </a:r>
                      <a:b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一百萬元以下</a:t>
                      </a: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六月以上五年以下</a:t>
                      </a:r>
                      <a:b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七十萬元以下</a:t>
                      </a: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三年以下</a:t>
                      </a:r>
                      <a:b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五十萬元以下</a:t>
                      </a: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3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5.</a:t>
                      </a:r>
                      <a:r>
                        <a:rPr kumimoji="1" lang="zh-TW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轉讓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一年以上七年以下</a:t>
                      </a:r>
                      <a:b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一百萬元以下</a:t>
                      </a: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六月以上五年以下</a:t>
                      </a:r>
                      <a:b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七十萬元以下</a:t>
                      </a: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三年以下</a:t>
                      </a:r>
                      <a:b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三十萬元以下</a:t>
                      </a: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一年以下</a:t>
                      </a:r>
                      <a:b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十萬元以下</a:t>
                      </a: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6.</a:t>
                      </a:r>
                      <a:r>
                        <a:rPr kumimoji="1" lang="zh-TW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施用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六月以上五年以下 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三年以下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-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-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7.</a:t>
                      </a:r>
                      <a:r>
                        <a:rPr kumimoji="1" lang="zh-TW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持有</a:t>
                      </a:r>
                    </a:p>
                  </a:txBody>
                  <a:tcPr marL="99060" marR="9906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三年以下拘役或</a:t>
                      </a:r>
                      <a:b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五萬元以下</a:t>
                      </a: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二年以下拘役或</a:t>
                      </a:r>
                      <a:b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</a:b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(</a:t>
                      </a: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三萬元以下</a:t>
                      </a: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)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-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-</a:t>
                      </a:r>
                    </a:p>
                  </a:txBody>
                  <a:tcPr marL="99060" marR="9906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3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7660" y="838349"/>
            <a:ext cx="1152906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在福爾摩斯多達五十六部短篇小說以及四本長篇小說的著作中，第一則提到他使用毒品習慣的，是第二本出版的長篇小說</a:t>
            </a:r>
            <a:r>
              <a:rPr lang="en-US" altLang="zh-TW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四簽名</a:t>
            </a:r>
            <a:r>
              <a:rPr lang="en-US" altLang="zh-TW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。在這本小說的開場</a:t>
            </a:r>
            <a:r>
              <a:rPr lang="zh-TW" altLang="en-US" sz="2000" dirty="0" smtClean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，華生醫師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就仔細描繪了福爾摩斯使用毒品的過程，這段詳盡的描述相當駭人聽聞，對於習於接受福爾摩斯英勇形象的當代讀者來說，可能會是一段偶像幻滅的閱讀經歷</a:t>
            </a:r>
            <a:r>
              <a:rPr lang="zh-TW" altLang="en-US" sz="2000" dirty="0" smtClean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福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爾摩斯從壁爐上的角落拿了一個瓶子，又從他精緻的摩洛哥木盒中取出皮下注射器，他削長蒼白的手指頭為針筒裝上針頭，接著捲起左手的袖子。他的眼神注視著他健壯的前臂與手腕，那上頭布滿了數不清的針孔。終於，他將針頭刺了下去，壓下了推管，最後滿足地臥在絨面的扶手椅上，發出一聲長長的歎息。</a:t>
            </a:r>
          </a:p>
          <a:p>
            <a:pPr algn="just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驚悚的情節還沒結束</a:t>
            </a:r>
            <a:r>
              <a:rPr lang="zh-TW" altLang="en-US" sz="2000" dirty="0" smtClean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，華生醫師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盡責地繼續描述他對福爾摩斯使用毒品的觀察，「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幾個月來，我看著他做著同樣的這一件事，一天三次。</a:t>
            </a:r>
            <a:r>
              <a:rPr lang="zh-TW" altLang="en-US" sz="2000" dirty="0" smtClean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」華生醫師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一方面敬畏福爾摩斯高超的能力與出眾的智慧，但卻又對於他使用毒品的習慣無法漠視，終於</a:t>
            </a:r>
            <a:r>
              <a:rPr lang="zh-TW" altLang="en-US" sz="2000" dirty="0" smtClean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，華生醫師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按捺不住性子脫口而出：「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今天又是什麼了？是嗎啡還是古柯鹼？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」至此，我們知道，福爾摩斯不但會施打一級毒品，而且是混用兩種一級毒品。</a:t>
            </a:r>
          </a:p>
          <a:p>
            <a:pPr algn="just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dirty="0" smtClean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在華生醫師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的追問下，福爾摩斯好整以暇地回應，「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是古柯鹼，百分之七的液劑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」福爾摩斯的回覆不負偵探美名，連使用毒品都得要務求精確。福爾摩斯接著也為自己辯駁，他強調施打毒品絕對不是追求快感，而是因為施打毒品對於神智有極大的刺激與清明作用，也為了在沒有案子可辦的情況下，持續刺激自己的腦袋運作。</a:t>
            </a:r>
            <a:endParaRPr lang="zh-TW" altLang="en-US" sz="2000" b="0" i="0" dirty="0">
              <a:solidFill>
                <a:srgbClr val="3E3E3E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41810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784860"/>
          </a:xfrm>
        </p:spPr>
        <p:txBody>
          <a:bodyPr>
            <a:normAutofit/>
          </a:bodyPr>
          <a:lstStyle/>
          <a:p>
            <a:pPr algn="ctr"/>
            <a:r>
              <a:rPr lang="zh-TW" altLang="en-US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風靡一時的古柯鹼</a:t>
            </a:r>
            <a:endParaRPr lang="zh-TW" altLang="en-US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2900" y="1123891"/>
            <a:ext cx="115062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由這個角度來看，我們或許先要了解一下，當代醫療行為與社會規範中的毒品，在柯南．道爾創作初期的年代，或許對許多人來說並沒有被冠上今日大家避之唯恐不及的意涵；我們或許要先釐清，當代定義下的毒品，在福爾摩斯連載初期，或許並不被認為是毒品。這些藥品之所以被認定</a:t>
            </a:r>
            <a:r>
              <a:rPr lang="zh-TW" altLang="en-US" sz="2000" dirty="0" smtClean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TW" altLang="en-US" sz="20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毒</a:t>
            </a:r>
            <a:r>
              <a:rPr lang="zh-TW" altLang="en-US" sz="2000" dirty="0" smtClean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或許是這段時間之內產生的認知落差</a:t>
            </a:r>
            <a:r>
              <a:rPr lang="zh-TW" altLang="en-US" sz="2000" dirty="0" smtClean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。我們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先討論施打毒品的器材，皮下注射器（</a:t>
            </a:r>
            <a:r>
              <a:rPr lang="en-US" altLang="zh-TW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hypodermic syringes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）。今日在醫療行為中四處可見的皮下注射，也就是俗稱的打針，約莫是</a:t>
            </a:r>
            <a:r>
              <a:rPr lang="en-US" altLang="zh-TW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1850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年代發明的產物，但是西方社會一直到了</a:t>
            </a:r>
            <a:r>
              <a:rPr lang="en-US" altLang="zh-TW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1870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代才開始普遍在醫療診治過程中使用，當時的皮下注射器不若當代工業化大量生產的橡膠製品廉價，當時的皮下注射器是昂貴進步的醫療設備，就連平時擺置注射器的盒子也都常都會使用做工精緻的木工盒子。對於誕生於</a:t>
            </a:r>
            <a:r>
              <a:rPr lang="en-US" altLang="zh-TW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1887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年的福爾摩斯來說，皮下注射器依舊是個時髦的玩意，這個精緻的醫療器材，代表的是使用者的財富與品味，也代表了走在現代化先端的知識與力量</a:t>
            </a:r>
            <a:r>
              <a:rPr lang="zh-TW" altLang="en-US" sz="2000" dirty="0" smtClean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。另外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，福爾摩斯慣用的藥──古柯鹼──在當時也是時髦而先進的藥品。而且，重要的是，當時的醫界人士並未普遍將之視為「毒」品，反而有 許多 醫師與藥師著迷於古柯鹼的強大藥效，並視為醫治百病、提神補氣的萬靈丹。古柯鹼一直到了</a:t>
            </a:r>
            <a:r>
              <a:rPr lang="en-US" altLang="zh-TW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1860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年代才由德國的化學家從葉子中萃取精煉而成，在</a:t>
            </a:r>
            <a:r>
              <a:rPr lang="en-US" altLang="zh-TW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1870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年代，古柯鹼甚至被部分醫師熱烈推薦使用，認為具有提升身體力量與耐力的功效。精神分析大師佛洛伊德（</a:t>
            </a:r>
            <a:r>
              <a:rPr lang="en-US" altLang="zh-TW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Sigmund Freud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）當時還是名不見經傳的小醫師，但是他也在</a:t>
            </a:r>
            <a:r>
              <a:rPr lang="en-US" altLang="zh-TW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1884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年發表了一篇古柯鹼有助於治療憂鬱與消化不良的學術論文。古柯鹼在此時被認為有醫療精神方面疾病、治療花粉熱、以及消解癌症病痛的強大功效。一直到了</a:t>
            </a:r>
            <a:r>
              <a:rPr lang="en-US" altLang="zh-TW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1890</a:t>
            </a:r>
            <a:r>
              <a:rPr lang="zh-TW" altLang="en-US" sz="2000" dirty="0">
                <a:solidFill>
                  <a:srgbClr val="3E3E3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年代，西方醫界始終把古柯鹼當為藥物使用。</a:t>
            </a:r>
            <a:endParaRPr lang="zh-TW" altLang="en-US" sz="2000" b="0" i="0" dirty="0">
              <a:solidFill>
                <a:srgbClr val="3E3E3E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76784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0"/>
            <a:ext cx="9906000" cy="1268760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 smtClean="0">
                <a:solidFill>
                  <a:srgbClr val="C00000"/>
                </a:solidFill>
                <a:latin typeface="華康勘亭流" panose="03000909000000000000" pitchFamily="65" charset="-120"/>
                <a:ea typeface="華康勘亭流" panose="03000909000000000000" pitchFamily="65" charset="-120"/>
              </a:rPr>
              <a:t>古柯鹼</a:t>
            </a:r>
            <a:endParaRPr lang="zh-TW" altLang="en-US" sz="6000" dirty="0">
              <a:solidFill>
                <a:srgbClr val="C00000"/>
              </a:solidFill>
              <a:latin typeface="華康勘亭流" panose="03000909000000000000" pitchFamily="65" charset="-120"/>
              <a:ea typeface="華康勘亭流" panose="03000909000000000000" pitchFamily="65" charset="-12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940" y="1600202"/>
            <a:ext cx="10805160" cy="49244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>
                <a:solidFill>
                  <a:srgbClr val="FF0000"/>
                </a:solidFill>
                <a:latin typeface="華康隸書體W3" panose="03000309000000000000" pitchFamily="65" charset="-120"/>
                <a:ea typeface="華康隸書體W3" panose="03000309000000000000" pitchFamily="65" charset="-120"/>
              </a:rPr>
              <a:t>古柯鹼為什麼這麼容易上癮</a:t>
            </a:r>
            <a:r>
              <a:rPr lang="zh-TW" altLang="en-US" dirty="0" smtClean="0">
                <a:solidFill>
                  <a:srgbClr val="FF0000"/>
                </a:solidFill>
                <a:latin typeface="華康隸書體W3" panose="03000309000000000000" pitchFamily="65" charset="-120"/>
                <a:ea typeface="華康隸書體W3" panose="03000309000000000000" pitchFamily="65" charset="-120"/>
              </a:rPr>
              <a:t>？</a:t>
            </a:r>
            <a:endParaRPr lang="en-US" altLang="zh-TW" dirty="0" smtClean="0">
              <a:solidFill>
                <a:srgbClr val="FF0000"/>
              </a:solidFill>
              <a:latin typeface="華康隸書體W3" panose="03000309000000000000" pitchFamily="65" charset="-120"/>
              <a:ea typeface="華康隸書體W3" panose="030003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solidFill>
                  <a:srgbClr val="3333CC"/>
                </a:solidFill>
                <a:latin typeface="華康隸書體W3" panose="03000309000000000000" pitchFamily="65" charset="-120"/>
                <a:ea typeface="華康隸書體W3" panose="03000309000000000000" pitchFamily="65" charset="-120"/>
              </a:rPr>
              <a:t>古柯鹼是除了甲基安非他命外</a:t>
            </a:r>
            <a:r>
              <a:rPr lang="zh-TW" altLang="en-US" dirty="0" smtClean="0">
                <a:solidFill>
                  <a:srgbClr val="3333CC"/>
                </a:solidFill>
                <a:latin typeface="華康隸書體W3" panose="03000309000000000000" pitchFamily="65" charset="-120"/>
                <a:ea typeface="華康隸書體W3" panose="03000309000000000000" pitchFamily="65" charset="-120"/>
              </a:rPr>
              <a:t>，最</a:t>
            </a:r>
            <a:r>
              <a:rPr lang="zh-TW" altLang="en-US" dirty="0">
                <a:solidFill>
                  <a:srgbClr val="3333CC"/>
                </a:solidFill>
                <a:latin typeface="華康隸書體W3" panose="03000309000000000000" pitchFamily="65" charset="-120"/>
                <a:ea typeface="華康隸書體W3" panose="03000309000000000000" pitchFamily="65" charset="-120"/>
              </a:rPr>
              <a:t>容易形成依賴性的毒品。它刺激大腦內的主要快樂中樞，產生極度的快感</a:t>
            </a:r>
            <a:r>
              <a:rPr lang="zh-TW" altLang="en-US" dirty="0" smtClean="0">
                <a:solidFill>
                  <a:srgbClr val="3333CC"/>
                </a:solidFill>
                <a:latin typeface="華康隸書體W3" panose="03000309000000000000" pitchFamily="65" charset="-120"/>
                <a:ea typeface="華康隸書體W3" panose="03000309000000000000" pitchFamily="65" charset="-120"/>
              </a:rPr>
              <a:t>。由於</a:t>
            </a:r>
            <a:r>
              <a:rPr lang="zh-TW" altLang="en-US" dirty="0">
                <a:solidFill>
                  <a:srgbClr val="3333CC"/>
                </a:solidFill>
                <a:latin typeface="華康隸書體W3" panose="03000309000000000000" pitchFamily="65" charset="-120"/>
                <a:ea typeface="華康隸書體W3" panose="03000309000000000000" pitchFamily="65" charset="-120"/>
              </a:rPr>
              <a:t>古柯鹼的耐受性迅速增加，使吸毒者很快就無法藉由同量的古柯鹼獲得一樣的快樂</a:t>
            </a:r>
            <a:r>
              <a:rPr lang="zh-TW" altLang="en-US" dirty="0" smtClean="0">
                <a:solidFill>
                  <a:srgbClr val="3333CC"/>
                </a:solidFill>
                <a:latin typeface="華康隸書體W3" panose="03000309000000000000" pitchFamily="65" charset="-120"/>
                <a:ea typeface="華康隸書體W3" panose="03000309000000000000" pitchFamily="65" charset="-120"/>
              </a:rPr>
              <a:t>。</a:t>
            </a:r>
            <a:endParaRPr lang="en-US" altLang="zh-TW" dirty="0" smtClean="0">
              <a:solidFill>
                <a:srgbClr val="3333CC"/>
              </a:solidFill>
              <a:latin typeface="華康隸書體W3" panose="03000309000000000000" pitchFamily="65" charset="-120"/>
              <a:ea typeface="華康隸書體W3" panose="03000309000000000000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solidFill>
                  <a:srgbClr val="FF0000"/>
                </a:solidFill>
                <a:latin typeface="華康隸書體W3" panose="03000309000000000000" pitchFamily="65" charset="-120"/>
                <a:ea typeface="華康隸書體W3" panose="03000309000000000000" pitchFamily="65" charset="-120"/>
              </a:rPr>
              <a:t>毒品</a:t>
            </a:r>
            <a:r>
              <a:rPr lang="zh-TW" altLang="en-US" dirty="0">
                <a:solidFill>
                  <a:srgbClr val="FF0000"/>
                </a:solidFill>
                <a:latin typeface="華康隸書體W3" panose="03000309000000000000" pitchFamily="65" charset="-120"/>
                <a:ea typeface="華康隸書體W3" panose="03000309000000000000" pitchFamily="65" charset="-120"/>
              </a:rPr>
              <a:t>的致命</a:t>
            </a:r>
            <a:r>
              <a:rPr lang="zh-TW" altLang="en-US" dirty="0" smtClean="0">
                <a:solidFill>
                  <a:srgbClr val="FF0000"/>
                </a:solidFill>
                <a:latin typeface="華康隸書體W3" panose="03000309000000000000" pitchFamily="65" charset="-120"/>
                <a:ea typeface="華康隸書體W3" panose="03000309000000000000" pitchFamily="65" charset="-120"/>
              </a:rPr>
              <a:t>組合</a:t>
            </a:r>
            <a:endParaRPr lang="en-US" altLang="zh-TW" dirty="0" smtClean="0">
              <a:solidFill>
                <a:srgbClr val="FF0000"/>
              </a:solidFill>
              <a:latin typeface="華康隸書體W3" panose="03000309000000000000" pitchFamily="65" charset="-120"/>
              <a:ea typeface="華康隸書體W3" panose="03000309000000000000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solidFill>
                  <a:srgbClr val="3333CC"/>
                </a:solidFill>
                <a:latin typeface="華康隸書體W3" panose="03000309000000000000" pitchFamily="65" charset="-120"/>
                <a:ea typeface="華康隸書體W3" panose="03000309000000000000" pitchFamily="65" charset="-120"/>
              </a:rPr>
              <a:t>古柯鹼</a:t>
            </a:r>
            <a:r>
              <a:rPr lang="zh-TW" altLang="en-US" dirty="0">
                <a:solidFill>
                  <a:srgbClr val="3333CC"/>
                </a:solidFill>
                <a:latin typeface="華康隸書體W3" panose="03000309000000000000" pitchFamily="65" charset="-120"/>
                <a:ea typeface="華康隸書體W3" panose="03000309000000000000" pitchFamily="65" charset="-120"/>
              </a:rPr>
              <a:t>有時會跟其他藥物毒品一起使用，像是鎮靜劑、安非他命</a:t>
            </a:r>
            <a:r>
              <a:rPr lang="zh-TW" altLang="en-US" dirty="0" smtClean="0">
                <a:solidFill>
                  <a:srgbClr val="3333CC"/>
                </a:solidFill>
                <a:latin typeface="華康隸書體W3" panose="03000309000000000000" pitchFamily="65" charset="-120"/>
                <a:ea typeface="華康隸書體W3" panose="03000309000000000000" pitchFamily="65" charset="-120"/>
              </a:rPr>
              <a:t>、大麻</a:t>
            </a:r>
            <a:r>
              <a:rPr lang="zh-TW" altLang="en-US" dirty="0">
                <a:solidFill>
                  <a:srgbClr val="3333CC"/>
                </a:solidFill>
                <a:latin typeface="華康隸書體W3" panose="03000309000000000000" pitchFamily="65" charset="-120"/>
                <a:ea typeface="華康隸書體W3" panose="03000309000000000000" pitchFamily="65" charset="-120"/>
              </a:rPr>
              <a:t>和海洛因等等。這樣的組合會大大的增加吸食古柯鹼的危險。因為除了可能會對兩種毒品上癮之外，吸毒者很容易混合足以致命的各種麻醉劑。</a:t>
            </a:r>
          </a:p>
        </p:txBody>
      </p:sp>
    </p:spTree>
    <p:extLst>
      <p:ext uri="{BB962C8B-B14F-4D97-AF65-F5344CB8AC3E}">
        <p14:creationId xmlns:p14="http://schemas.microsoft.com/office/powerpoint/2010/main" val="385249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899160"/>
          </a:xfrm>
        </p:spPr>
        <p:txBody>
          <a:bodyPr>
            <a:noAutofit/>
          </a:bodyPr>
          <a:lstStyle/>
          <a:p>
            <a:pPr algn="ctr"/>
            <a:r>
              <a:rPr lang="zh-TW" altLang="en-US" sz="6000" dirty="0">
                <a:solidFill>
                  <a:srgbClr val="C00000"/>
                </a:solidFill>
                <a:latin typeface="華康布丁體" panose="040B0C09000000000000" pitchFamily="81" charset="-120"/>
                <a:ea typeface="華康布丁體" panose="040B0C09000000000000" pitchFamily="81" charset="-120"/>
              </a:rPr>
              <a:t>古柯鹼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470" y="899160"/>
            <a:ext cx="11529060" cy="511177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古柯鹼的短期影響有哪些？</a:t>
            </a:r>
          </a:p>
          <a:p>
            <a:pPr marL="0" indent="0" algn="just">
              <a:buNone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古柯鹼會產生短暫強烈的快感，但緊接而來的卻是完全相反的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─強烈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沮喪、焦躁不安以及渴望更多的毒品。使用古柯鹼的人經常沒有適當的飲食或睡眠，他們會感覺到心跳速度大幅增快、肌肉痙攣及抽搐。即使他們沒有快感的時候，古柯鹼也會使人感到疑神疑鬼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、生氣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、敵意和焦慮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。不管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毒品的用量和吸食頻率，古柯鹼會提高吸食者發生心臟病、中風、抽搐或呼吸衰竭的危險性，任何一項都會導致猝死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400" dirty="0">
              <a:latin typeface="標楷體" pitchFamily="65" charset="-120"/>
              <a:ea typeface="標楷體" pitchFamily="65" charset="-120"/>
            </a:endParaRPr>
          </a:p>
          <a:p>
            <a:pPr marL="0" indent="0" algn="just">
              <a:buNone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快克古柯鹼的長期影響為何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？</a:t>
            </a:r>
            <a:endParaRPr lang="zh-TW" altLang="en-US" sz="2400" dirty="0">
              <a:latin typeface="標楷體" pitchFamily="65" charset="-120"/>
              <a:ea typeface="標楷體" pitchFamily="65" charset="-120"/>
            </a:endParaRPr>
          </a:p>
          <a:p>
            <a:pPr marL="0" indent="0" algn="just"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毒鬼這個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詞多年前被創造出來，以形容持續使用古柯鹼的副作用。隨著毒品的耐受性提高，用量也必須隨之提高，以獲取相同的快感。長期每天使用會導致失眠及食慾不振，一個人會變得精神異常，開始產生幻覺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。當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古柯鹼阻礙了腦部處理化學物質的方式時，這個人就需要更多更多的古柯鹼以使他感覺「正常」。對古柯鹼（以及其他大部分的毒品）上癮的人，會對生活的其他領域失去興趣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。毒品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作用消退後，會使一個人變得嚴重沮喪憂鬱，因此他會無所不用其極的去取得毒品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─甚至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會犯下謀殺罪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。假如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他無法取得古柯鹼，憂鬱沮喪的感覺可能會強烈到使上癮者自殺。</a:t>
            </a:r>
          </a:p>
        </p:txBody>
      </p:sp>
    </p:spTree>
    <p:extLst>
      <p:ext uri="{BB962C8B-B14F-4D97-AF65-F5344CB8AC3E}">
        <p14:creationId xmlns:p14="http://schemas.microsoft.com/office/powerpoint/2010/main" val="70414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899160"/>
          </a:xfrm>
        </p:spPr>
        <p:txBody>
          <a:bodyPr>
            <a:noAutofit/>
          </a:bodyPr>
          <a:lstStyle/>
          <a:p>
            <a:pPr algn="ctr"/>
            <a:r>
              <a:rPr lang="zh-TW" altLang="en-US" sz="6000" dirty="0" smtClean="0">
                <a:solidFill>
                  <a:srgbClr val="C00000"/>
                </a:solidFill>
                <a:latin typeface="華康布丁體" panose="040B0C09000000000000" pitchFamily="81" charset="-120"/>
                <a:ea typeface="華康布丁體" panose="040B0C09000000000000" pitchFamily="81" charset="-120"/>
              </a:rPr>
              <a:t>古柯鹼的簡史</a:t>
            </a:r>
            <a:r>
              <a:rPr lang="en-US" altLang="zh-TW" sz="6000" dirty="0" smtClean="0">
                <a:solidFill>
                  <a:srgbClr val="C00000"/>
                </a:solidFill>
                <a:latin typeface="華康布丁體" panose="040B0C09000000000000" pitchFamily="81" charset="-120"/>
                <a:ea typeface="華康布丁體" panose="040B0C09000000000000" pitchFamily="81" charset="-120"/>
              </a:rPr>
              <a:t>(1)</a:t>
            </a:r>
            <a:endParaRPr lang="zh-TW" altLang="en-US" sz="6000" dirty="0">
              <a:solidFill>
                <a:srgbClr val="C00000"/>
              </a:solidFill>
              <a:latin typeface="華康布丁體" panose="040B0C09000000000000" pitchFamily="81" charset="-120"/>
              <a:ea typeface="華康布丁體" panose="040B0C09000000000000" pitchFamily="81" charset="-120"/>
            </a:endParaRP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470" y="899160"/>
            <a:ext cx="11529060" cy="511177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古柯葉是最老、最毒、最危險的天然興奮劑。基督出生前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千年，居住在安地斯山的古印加人嚼古柯葉，使他們的心跳加快、呼吸加速，以抵抗他們生活在高山空氣稀薄的不利影響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。祕魯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原住民只有在宗教儀式上才會嚼古柯葉。當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1532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年西班牙軍隊入侵祕魯時，這個禁忌就被打破。西班牙人不斷提供古柯葉給在西班牙銀礦場工作的印第安人苦力，使得他們容易被控制和剝削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。古柯鹼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在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1859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年由德國化學家艾柏特 尼曼（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Albert </a:t>
            </a:r>
            <a:r>
              <a:rPr lang="en-US" altLang="zh-TW" sz="2400" dirty="0" err="1">
                <a:latin typeface="標楷體" pitchFamily="65" charset="-120"/>
                <a:ea typeface="標楷體" pitchFamily="65" charset="-120"/>
              </a:rPr>
              <a:t>Niemann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）首次合成（從古柯葉中萃取出來），但是到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1880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年代它的效用才被醫藥界認可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400" dirty="0">
              <a:latin typeface="標楷體" pitchFamily="65" charset="-120"/>
              <a:ea typeface="標楷體" pitchFamily="65" charset="-120"/>
            </a:endParaRPr>
          </a:p>
          <a:p>
            <a:pPr marL="0" indent="0" algn="just"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奧地利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精神分析學家西格蒙 佛洛伊德，他自己服用古柯鹼，是第一個大大宣傳古柯鹼可作為補藥，治療沮喪和性無能的人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1884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年佛洛伊德發表一篇文章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叫做有關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古柯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葉，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宣揚古柯鹼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的好處，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並稱之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為神奇的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藥物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。然而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佛洛伊德並不是一個客觀的觀察者。 他經常使用古柯鹼，並且將它開給他的女友和好友，還推薦人們要經常使用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。儘管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佛洛伊德注意到古柯鹼會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導致身體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的衰敗和道德的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淪喪，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他仍然持續向他的密友宣傳古柯鹼，結果他其中一位朋友就身受痛苦，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產生白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蛇在他皮膚上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爬行的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幻覺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。他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也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相信人類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能夠接受很高劑量的古柯鹼，看起來不會有人因為劑量的問題而致死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。然而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事實與他所相信的相反，佛洛伊德有一位病人，就因為他所開的高劑量而死。</a:t>
            </a:r>
          </a:p>
        </p:txBody>
      </p:sp>
    </p:spTree>
    <p:extLst>
      <p:ext uri="{BB962C8B-B14F-4D97-AF65-F5344CB8AC3E}">
        <p14:creationId xmlns:p14="http://schemas.microsoft.com/office/powerpoint/2010/main" val="110811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899160"/>
          </a:xfrm>
        </p:spPr>
        <p:txBody>
          <a:bodyPr>
            <a:noAutofit/>
          </a:bodyPr>
          <a:lstStyle/>
          <a:p>
            <a:pPr algn="ctr"/>
            <a:r>
              <a:rPr lang="zh-TW" altLang="en-US" sz="6000" dirty="0" smtClean="0">
                <a:solidFill>
                  <a:srgbClr val="C00000"/>
                </a:solidFill>
                <a:latin typeface="華康布丁體" panose="040B0C09000000000000" pitchFamily="81" charset="-120"/>
                <a:ea typeface="華康布丁體" panose="040B0C09000000000000" pitchFamily="81" charset="-120"/>
              </a:rPr>
              <a:t>古柯鹼的簡史</a:t>
            </a:r>
            <a:r>
              <a:rPr lang="en-US" altLang="zh-TW" sz="6000" dirty="0" smtClean="0">
                <a:solidFill>
                  <a:srgbClr val="C00000"/>
                </a:solidFill>
                <a:latin typeface="華康布丁體" panose="040B0C09000000000000" pitchFamily="81" charset="-120"/>
                <a:ea typeface="華康布丁體" panose="040B0C09000000000000" pitchFamily="81" charset="-120"/>
              </a:rPr>
              <a:t>(2)</a:t>
            </a:r>
            <a:endParaRPr lang="zh-TW" altLang="en-US" sz="6000" dirty="0">
              <a:solidFill>
                <a:srgbClr val="C00000"/>
              </a:solidFill>
              <a:latin typeface="華康布丁體" panose="040B0C09000000000000" pitchFamily="81" charset="-120"/>
              <a:ea typeface="華康布丁體" panose="040B0C09000000000000" pitchFamily="81" charset="-120"/>
            </a:endParaRP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470" y="899160"/>
            <a:ext cx="11529060" cy="511177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1886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年約翰 潘伯頓首次把古柯葉加在新飲品可口可樂後，古柯鹼又更進一步流行起來。喝完後產生的舒服和充滿精力的感覺，使得可口可樂在世紀交替前大大風行起來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。從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1850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年代到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1900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年初期，古柯鹼、摻鴉片酒的長生不老藥（神奇或醫療藥劑）、奎寧水和酒普遍為社會各階層所通用。一些重量級人物，包括發明家湯姆士 愛迪生和女演員莎拉 巴尼哈特大力宣導古柯鹼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的神奇效力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。古柯鹼成為默片電影工業的主力。當時從好萊塢傳出支持古柯鹼的訊息，影響數百萬人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。社會上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古柯鹼的使用增加使得它的危險性也逐漸變得明顯。 在大眾的施壓下，可口可樂公司在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1903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年不再添加古柯鹼在飲料裡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400" dirty="0">
              <a:latin typeface="標楷體" pitchFamily="65" charset="-120"/>
              <a:ea typeface="標楷體" pitchFamily="65" charset="-120"/>
            </a:endParaRPr>
          </a:p>
          <a:p>
            <a:pPr marL="0" indent="0" algn="just">
              <a:buNone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到了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1905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年，用鼻吸古柯鹼變得流行起來，而在五年之內，醫院和醫學文獻開始報告因使用這種藥物而導致鼻子損傷的病例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1912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年美國政府報告，在一年內有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5,000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個因古柯鹼致死的案例。因此在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1922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年之前，這個毒品就被正式禁止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1970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年代，古柯鹼重出江湖，變成娛樂界和商業界時髦的新寵兒。古柯鹼似乎是快速進入幻象的完美工具。它「提供能量」，幫助人們保持「快感」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。在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1970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年至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1980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年之間，在美國的一些大學，學生嘗試古柯鹼的比例增加了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倍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1970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年代晚期，哥倫比亞的毒販開始設立周密的網絡，以便走私古柯鹼至美國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4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4767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899160"/>
          </a:xfrm>
        </p:spPr>
        <p:txBody>
          <a:bodyPr>
            <a:noAutofit/>
          </a:bodyPr>
          <a:lstStyle/>
          <a:p>
            <a:pPr algn="ctr"/>
            <a:r>
              <a:rPr lang="zh-TW" altLang="en-US" sz="6000" dirty="0" smtClean="0">
                <a:solidFill>
                  <a:srgbClr val="C00000"/>
                </a:solidFill>
                <a:latin typeface="華康布丁體" panose="040B0C09000000000000" pitchFamily="81" charset="-120"/>
                <a:ea typeface="華康布丁體" panose="040B0C09000000000000" pitchFamily="81" charset="-120"/>
              </a:rPr>
              <a:t>古柯鹼的簡史</a:t>
            </a:r>
            <a:r>
              <a:rPr lang="en-US" altLang="zh-TW" sz="6000" dirty="0" smtClean="0">
                <a:solidFill>
                  <a:srgbClr val="C00000"/>
                </a:solidFill>
                <a:latin typeface="華康布丁體" panose="040B0C09000000000000" pitchFamily="81" charset="-120"/>
                <a:ea typeface="華康布丁體" panose="040B0C09000000000000" pitchFamily="81" charset="-120"/>
              </a:rPr>
              <a:t>(3)</a:t>
            </a:r>
            <a:endParaRPr lang="zh-TW" altLang="en-US" sz="6000" dirty="0">
              <a:solidFill>
                <a:srgbClr val="C00000"/>
              </a:solidFill>
              <a:latin typeface="華康布丁體" panose="040B0C09000000000000" pitchFamily="81" charset="-120"/>
              <a:ea typeface="華康布丁體" panose="040B0C09000000000000" pitchFamily="81" charset="-120"/>
            </a:endParaRP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470" y="899160"/>
            <a:ext cx="11529060" cy="248412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傳統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上來說，古柯鹼是有錢人的毒品，因為吸食古柯鹼往往需要大筆的費用。到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1980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年代晚期，古柯鹼不再被認為是有錢人才能選擇的毒品。那時，古柯鹼在美國有著最危險且最易上癮的名聲，它與貧窮、犯罪和死亡皆有關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1990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年代早期，哥倫比亞毒品業界聯合，一年可製造及輸出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500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800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噸的古柯鹼，不只船運至美國，也至歐洲及亞洲。在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1990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年代中期，這些大型的聯盟雖已遭執法機關解散，但取而代之的是更小的團體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─今日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哥倫比亞就已知有超過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300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個活躍的毒品走私集團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。至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2008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年為止，古柯鹼已成為世界上第二大交易量的毒品。</a:t>
            </a:r>
          </a:p>
          <a:p>
            <a:pPr marL="0" indent="0" algn="just">
              <a:buNone/>
            </a:pPr>
            <a:endParaRPr lang="zh-TW" altLang="en-US" sz="24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1335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4199920_TF10001108.potx" id="{C533CBAB-9DE4-46E6-BD55-084504007697}" vid="{6A0EC559-8926-44DE-86A3-260B1B8ED3D2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歡迎使用 PowerPoint(2)</Template>
  <TotalTime>533</TotalTime>
  <Words>2387</Words>
  <Application>Microsoft Office PowerPoint</Application>
  <PresentationFormat>寬螢幕</PresentationFormat>
  <Paragraphs>93</Paragraphs>
  <Slides>10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9" baseType="lpstr">
      <vt:lpstr>Microsoft JhengHei UI</vt:lpstr>
      <vt:lpstr>Salesforce Sans</vt:lpstr>
      <vt:lpstr>華康布丁體</vt:lpstr>
      <vt:lpstr>華康勘亭流</vt:lpstr>
      <vt:lpstr>華康隸書體W3</vt:lpstr>
      <vt:lpstr>新細明體</vt:lpstr>
      <vt:lpstr>標楷體</vt:lpstr>
      <vt:lpstr>Arial</vt:lpstr>
      <vt:lpstr>WelcomeDoc</vt:lpstr>
      <vt:lpstr>PowerPoint 簡報</vt:lpstr>
      <vt:lpstr>小說中的福爾摩斯</vt:lpstr>
      <vt:lpstr>PowerPoint 簡報</vt:lpstr>
      <vt:lpstr>PowerPoint 簡報</vt:lpstr>
      <vt:lpstr>風靡一時的古柯鹼</vt:lpstr>
      <vt:lpstr>古柯鹼</vt:lpstr>
      <vt:lpstr>古柯鹼</vt:lpstr>
      <vt:lpstr>古柯鹼的簡史(1)</vt:lpstr>
      <vt:lpstr>古柯鹼的簡史(2)</vt:lpstr>
      <vt:lpstr>古柯鹼的簡史(3)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福爾摩斯</dc:title>
  <dc:creator>LSY-Acer-S3</dc:creator>
  <cp:keywords/>
  <cp:lastModifiedBy>LSY-Acer-S3</cp:lastModifiedBy>
  <cp:revision>45</cp:revision>
  <dcterms:created xsi:type="dcterms:W3CDTF">2017-10-02T14:06:52Z</dcterms:created>
  <dcterms:modified xsi:type="dcterms:W3CDTF">2017-10-10T15:44:00Z</dcterms:modified>
  <cp:version/>
</cp:coreProperties>
</file>