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65" r:id="rId11"/>
    <p:sldId id="27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80" r:id="rId21"/>
    <p:sldId id="278" r:id="rId22"/>
    <p:sldId id="277" r:id="rId23"/>
    <p:sldId id="279" r:id="rId24"/>
    <p:sldId id="282" r:id="rId25"/>
    <p:sldId id="281" r:id="rId26"/>
    <p:sldId id="283" r:id="rId27"/>
    <p:sldId id="289" r:id="rId28"/>
    <p:sldId id="284" r:id="rId29"/>
    <p:sldId id="285" r:id="rId30"/>
    <p:sldId id="286" r:id="rId31"/>
    <p:sldId id="290" r:id="rId32"/>
    <p:sldId id="291" r:id="rId33"/>
    <p:sldId id="292" r:id="rId34"/>
    <p:sldId id="287" r:id="rId35"/>
    <p:sldId id="288" r:id="rId36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648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829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54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193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2672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340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797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717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367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023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083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6547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F94C5-5AB1-4DE7-82A6-FA18716A0568}" type="datetimeFigureOut">
              <a:rPr lang="zh-TW" altLang="en-US" smtClean="0"/>
              <a:t>2017/9/27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D61A1-9F31-4436-9EA6-D521CA2B819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500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Python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教學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開課</a:t>
            </a:r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教授</a:t>
            </a:r>
            <a:r>
              <a:rPr lang="en-US" altLang="zh-TW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郭華丞</a:t>
            </a:r>
            <a:endParaRPr lang="en-US" altLang="zh-TW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助教</a:t>
            </a:r>
            <a:r>
              <a:rPr lang="en-US" altLang="zh-TW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張譽瀚、鄭偉文</a:t>
            </a:r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546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1"/>
          </a:xfrm>
        </p:spPr>
        <p:txBody>
          <a:bodyPr/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安裝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介紹</a:t>
            </a:r>
            <a:r>
              <a:rPr lang="en-US" altLang="zh-TW" sz="2800" dirty="0" smtClean="0"/>
              <a:t>Python</a:t>
            </a: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變數 </a:t>
            </a:r>
            <a:r>
              <a:rPr lang="en-US" altLang="zh-TW" sz="2800" dirty="0" smtClean="0"/>
              <a:t>Variable</a:t>
            </a: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數列 </a:t>
            </a:r>
            <a:r>
              <a:rPr lang="en-US" altLang="zh-TW" sz="2800" dirty="0" smtClean="0">
                <a:ea typeface="標楷體" panose="03000509000000000000" pitchFamily="65" charset="-120"/>
              </a:rPr>
              <a:t>list[], tuple()</a:t>
            </a:r>
          </a:p>
          <a:p>
            <a:r>
              <a:rPr lang="zh-TW" altLang="en-US" sz="2800" dirty="0" smtClean="0">
                <a:ea typeface="標楷體" panose="03000509000000000000" pitchFamily="65" charset="-120"/>
              </a:rPr>
              <a:t>函式庫 </a:t>
            </a:r>
            <a:r>
              <a:rPr lang="en-US" altLang="zh-TW" sz="2800" dirty="0" smtClean="0">
                <a:ea typeface="標楷體" panose="03000509000000000000" pitchFamily="65" charset="-120"/>
              </a:rPr>
              <a:t>Library</a:t>
            </a:r>
          </a:p>
          <a:p>
            <a:r>
              <a:rPr lang="zh-TW" altLang="en-US" sz="2800" dirty="0" smtClean="0">
                <a:ea typeface="標楷體" panose="03000509000000000000" pitchFamily="65" charset="-120"/>
              </a:rPr>
              <a:t>迴圈</a:t>
            </a:r>
            <a:r>
              <a:rPr lang="zh-TW" altLang="en-US" sz="2800" dirty="0"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ea typeface="標楷體" panose="03000509000000000000" pitchFamily="65" charset="-120"/>
              </a:rPr>
              <a:t>l</a:t>
            </a:r>
            <a:r>
              <a:rPr lang="en-US" altLang="zh-TW" sz="2800" dirty="0" smtClean="0">
                <a:ea typeface="標楷體" panose="03000509000000000000" pitchFamily="65" charset="-120"/>
              </a:rPr>
              <a:t>oop, while</a:t>
            </a:r>
          </a:p>
          <a:p>
            <a:r>
              <a:rPr lang="zh-TW" altLang="en-US" sz="2800" dirty="0" smtClean="0">
                <a:ea typeface="標楷體" panose="03000509000000000000" pitchFamily="65" charset="-120"/>
              </a:rPr>
              <a:t>判斷</a:t>
            </a:r>
            <a:r>
              <a:rPr lang="en-US" altLang="zh-TW" sz="2800" dirty="0">
                <a:ea typeface="標楷體" panose="03000509000000000000" pitchFamily="65" charset="-120"/>
              </a:rPr>
              <a:t> </a:t>
            </a:r>
            <a:r>
              <a:rPr lang="en-US" altLang="zh-TW" sz="2800" dirty="0" smtClean="0">
                <a:ea typeface="標楷體" panose="03000509000000000000" pitchFamily="65" charset="-120"/>
              </a:rPr>
              <a:t>if</a:t>
            </a:r>
          </a:p>
          <a:p>
            <a:r>
              <a:rPr lang="zh-TW" altLang="en-US" sz="2800" dirty="0">
                <a:ea typeface="標楷體" panose="03000509000000000000" pitchFamily="65" charset="-120"/>
              </a:rPr>
              <a:t>自訂函數</a:t>
            </a:r>
            <a:r>
              <a:rPr lang="zh-TW" altLang="en-US" sz="2800" dirty="0" smtClean="0">
                <a:ea typeface="標楷體" panose="03000509000000000000" pitchFamily="65" charset="-120"/>
              </a:rPr>
              <a:t> </a:t>
            </a:r>
            <a:r>
              <a:rPr lang="en-US" altLang="zh-TW" sz="2800" dirty="0" err="1" smtClean="0">
                <a:ea typeface="標楷體" panose="03000509000000000000" pitchFamily="65" charset="-120"/>
              </a:rPr>
              <a:t>def</a:t>
            </a:r>
            <a:r>
              <a:rPr lang="en-US" altLang="zh-TW" sz="2800" dirty="0" smtClean="0">
                <a:ea typeface="標楷體" panose="03000509000000000000" pitchFamily="65" charset="-120"/>
              </a:rPr>
              <a:t>()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3230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安裝</a:t>
            </a:r>
            <a:r>
              <a:rPr lang="en-US" altLang="zh-TW" dirty="0" err="1" smtClean="0"/>
              <a:t>pythonxy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http://python-xy.github.io/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35133"/>
            <a:ext cx="4173835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8883"/>
            <a:ext cx="4680000" cy="26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69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Python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介面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t="18020" r="43633" b="13137"/>
          <a:stretch/>
        </p:blipFill>
        <p:spPr bwMode="auto">
          <a:xfrm>
            <a:off x="107504" y="1059582"/>
            <a:ext cx="3828829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9"/>
          <a:stretch/>
        </p:blipFill>
        <p:spPr bwMode="auto">
          <a:xfrm>
            <a:off x="4008340" y="2283718"/>
            <a:ext cx="5040000" cy="270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1031903" y="2417972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直譯器介面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08340" y="2571750"/>
            <a:ext cx="2723900" cy="2376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直譯器介面</a:t>
            </a: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32240" y="2571750"/>
            <a:ext cx="2316100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參數說明</a:t>
            </a: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32240" y="3867894"/>
            <a:ext cx="2316100" cy="1080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結果與錯誤</a:t>
            </a: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702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直譯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器</a:t>
            </a:r>
            <a:r>
              <a:rPr lang="zh-TW" altLang="en-US" dirty="0" smtClean="0"/>
              <a:t> </a:t>
            </a:r>
            <a:r>
              <a:rPr lang="en-US" altLang="zh-TW" dirty="0" smtClean="0"/>
              <a:t>interpreter</a:t>
            </a:r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ea typeface="標楷體" panose="03000509000000000000" pitchFamily="65" charset="-120"/>
              </a:rPr>
              <a:t>編譯器</a:t>
            </a:r>
            <a:r>
              <a:rPr lang="en-US" altLang="zh-TW" sz="2800" dirty="0" smtClean="0">
                <a:ea typeface="標楷體" panose="03000509000000000000" pitchFamily="65" charset="-120"/>
              </a:rPr>
              <a:t>Compiler</a:t>
            </a:r>
            <a:r>
              <a:rPr lang="zh-TW" altLang="en-US" sz="2800" dirty="0" smtClean="0">
                <a:ea typeface="標楷體" panose="03000509000000000000" pitchFamily="65" charset="-120"/>
              </a:rPr>
              <a:t>，是一種介於原始碼</a:t>
            </a:r>
            <a:r>
              <a:rPr lang="en-US" altLang="zh-TW" sz="2800" dirty="0" smtClean="0"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ea typeface="標楷體" panose="03000509000000000000" pitchFamily="65" charset="-120"/>
              </a:rPr>
              <a:t>電腦用</a:t>
            </a:r>
            <a:r>
              <a:rPr lang="en-US" altLang="zh-TW" sz="2800" dirty="0" smtClean="0">
                <a:ea typeface="標楷體" panose="03000509000000000000" pitchFamily="65" charset="-120"/>
              </a:rPr>
              <a:t>)</a:t>
            </a:r>
            <a:r>
              <a:rPr lang="zh-TW" altLang="en-US" sz="2800" dirty="0" smtClean="0">
                <a:ea typeface="標楷體" panose="03000509000000000000" pitchFamily="65" charset="-120"/>
              </a:rPr>
              <a:t>與程式語言</a:t>
            </a:r>
            <a:r>
              <a:rPr lang="en-US" altLang="zh-TW" sz="2800" dirty="0" smtClean="0"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ea typeface="標楷體" panose="03000509000000000000" pitchFamily="65" charset="-120"/>
              </a:rPr>
              <a:t>人類用</a:t>
            </a:r>
            <a:r>
              <a:rPr lang="en-US" altLang="zh-TW" sz="2800" dirty="0" smtClean="0">
                <a:ea typeface="標楷體" panose="03000509000000000000" pitchFamily="65" charset="-120"/>
              </a:rPr>
              <a:t>)</a:t>
            </a:r>
            <a:r>
              <a:rPr lang="zh-TW" altLang="en-US" sz="2800" dirty="0" smtClean="0">
                <a:ea typeface="標楷體" panose="03000509000000000000" pitchFamily="65" charset="-120"/>
              </a:rPr>
              <a:t>中間的轉換電腦程式</a:t>
            </a:r>
            <a:endParaRPr lang="en-US" altLang="zh-TW" sz="2800" dirty="0" smtClean="0"/>
          </a:p>
          <a:p>
            <a:pPr lvl="1"/>
            <a:r>
              <a:rPr lang="en-US" altLang="zh-TW" sz="2400" dirty="0" smtClean="0"/>
              <a:t>Fortran</a:t>
            </a:r>
            <a:r>
              <a:rPr lang="en-US" altLang="zh-TW" sz="2400" dirty="0"/>
              <a:t>, C, C</a:t>
            </a:r>
            <a:r>
              <a:rPr lang="en-US" altLang="zh-TW" sz="2400" dirty="0" smtClean="0"/>
              <a:t>++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等等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ea typeface="標楷體" panose="03000509000000000000" pitchFamily="65" charset="-120"/>
              </a:rPr>
              <a:t>直譯器 </a:t>
            </a:r>
            <a:r>
              <a:rPr lang="en-US" altLang="zh-TW" sz="2800" dirty="0" smtClean="0">
                <a:ea typeface="標楷體" panose="03000509000000000000" pitchFamily="65" charset="-120"/>
              </a:rPr>
              <a:t>interpreter</a:t>
            </a:r>
            <a:r>
              <a:rPr lang="zh-TW" altLang="en-US" sz="2800" dirty="0" smtClean="0">
                <a:ea typeface="標楷體" panose="03000509000000000000" pitchFamily="65" charset="-120"/>
              </a:rPr>
              <a:t>，不需編譯即可執行。</a:t>
            </a:r>
            <a:endParaRPr lang="en-US" altLang="zh-TW" sz="2800" dirty="0" smtClean="0">
              <a:ea typeface="標楷體" panose="03000509000000000000" pitchFamily="65" charset="-120"/>
            </a:endParaRPr>
          </a:p>
          <a:p>
            <a:pPr lvl="1"/>
            <a:r>
              <a:rPr lang="en-US" altLang="zh-TW" sz="2400" dirty="0" smtClean="0">
                <a:ea typeface="標楷體" panose="03000509000000000000" pitchFamily="65" charset="-120"/>
              </a:rPr>
              <a:t>Python</a:t>
            </a:r>
            <a:endParaRPr lang="zh-TW" altLang="en-US" sz="2400" dirty="0" smtClean="0">
              <a:ea typeface="標楷體" panose="03000509000000000000" pitchFamily="65" charset="-120"/>
            </a:endParaRPr>
          </a:p>
          <a:p>
            <a:pPr lvl="1"/>
            <a:r>
              <a:rPr lang="zh-TW" altLang="en-US" sz="2400" dirty="0" smtClean="0">
                <a:ea typeface="標楷體" panose="03000509000000000000" pitchFamily="65" charset="-120"/>
              </a:rPr>
              <a:t>可不斷輸入，每輸入一行便執行一行。或者寫成</a:t>
            </a:r>
            <a:r>
              <a:rPr lang="en-US" altLang="zh-TW" sz="2400" dirty="0" smtClean="0">
                <a:ea typeface="標楷體" panose="03000509000000000000" pitchFamily="65" charset="-120"/>
              </a:rPr>
              <a:t>script</a:t>
            </a:r>
            <a:r>
              <a:rPr lang="zh-TW" altLang="en-US" sz="2400" dirty="0" smtClean="0">
                <a:ea typeface="標楷體" panose="03000509000000000000" pitchFamily="65" charset="-120"/>
              </a:rPr>
              <a:t>檔</a:t>
            </a:r>
            <a:r>
              <a:rPr lang="en-US" altLang="zh-TW" sz="2400" dirty="0" smtClean="0">
                <a:ea typeface="標楷體" panose="03000509000000000000" pitchFamily="65" charset="-120"/>
              </a:rPr>
              <a:t>(*.</a:t>
            </a:r>
            <a:r>
              <a:rPr lang="en-US" altLang="zh-TW" sz="2400" dirty="0" err="1" smtClean="0">
                <a:ea typeface="標楷體" panose="03000509000000000000" pitchFamily="65" charset="-120"/>
              </a:rPr>
              <a:t>py</a:t>
            </a:r>
            <a:r>
              <a:rPr lang="en-US" altLang="zh-TW" sz="2400" dirty="0" smtClean="0">
                <a:ea typeface="標楷體" panose="03000509000000000000" pitchFamily="65" charset="-120"/>
              </a:rPr>
              <a:t>)</a:t>
            </a:r>
            <a:r>
              <a:rPr lang="zh-TW" altLang="en-US" sz="2400" dirty="0" smtClean="0">
                <a:ea typeface="標楷體" panose="03000509000000000000" pitchFamily="65" charset="-120"/>
              </a:rPr>
              <a:t>執行</a:t>
            </a:r>
            <a:endParaRPr lang="en-US" altLang="zh-TW" sz="2400" dirty="0" smtClean="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541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Hello, World!!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/>
              <a:t>&gt;&gt;&gt; print(’Hello, World!!’)</a:t>
            </a:r>
          </a:p>
          <a:p>
            <a:pPr marL="0" indent="0">
              <a:buNone/>
            </a:pPr>
            <a:r>
              <a:rPr lang="en-US" altLang="zh-TW" dirty="0"/>
              <a:t>Hello, </a:t>
            </a:r>
            <a:r>
              <a:rPr lang="en-US" altLang="zh-TW"/>
              <a:t>World</a:t>
            </a:r>
            <a:r>
              <a:rPr lang="en-US" altLang="zh-TW" smtClean="0"/>
              <a:t>!!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72872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變數</a:t>
            </a:r>
            <a:r>
              <a:rPr lang="zh-TW" altLang="en-US" dirty="0"/>
              <a:t> </a:t>
            </a:r>
            <a:r>
              <a:rPr lang="en-US" altLang="zh-TW" dirty="0" smtClean="0"/>
              <a:t>Variable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87823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ea typeface="標楷體" panose="03000509000000000000" pitchFamily="65" charset="-120"/>
              </a:rPr>
              <a:t>變數型態 </a:t>
            </a:r>
            <a:r>
              <a:rPr lang="en-US" altLang="zh-TW" sz="2800" dirty="0" smtClean="0">
                <a:ea typeface="標楷體" panose="03000509000000000000" pitchFamily="65" charset="-120"/>
              </a:rPr>
              <a:t>type()</a:t>
            </a:r>
          </a:p>
          <a:p>
            <a:pPr lvl="1"/>
            <a:r>
              <a:rPr lang="zh-TW" altLang="en-US" sz="2400" dirty="0" smtClean="0">
                <a:ea typeface="標楷體" panose="03000509000000000000" pitchFamily="65" charset="-120"/>
              </a:rPr>
              <a:t>整數</a:t>
            </a:r>
            <a:r>
              <a:rPr lang="en-US" altLang="zh-TW" sz="2400" dirty="0" smtClean="0">
                <a:ea typeface="標楷體" panose="03000509000000000000" pitchFamily="65" charset="-120"/>
              </a:rPr>
              <a:t>(</a:t>
            </a:r>
            <a:r>
              <a:rPr lang="en-US" altLang="zh-TW" sz="2400" dirty="0" err="1" smtClean="0">
                <a:ea typeface="標楷體" panose="03000509000000000000" pitchFamily="65" charset="-120"/>
              </a:rPr>
              <a:t>int</a:t>
            </a:r>
            <a:r>
              <a:rPr lang="en-US" altLang="zh-TW" sz="2400" dirty="0" smtClean="0">
                <a:ea typeface="標楷體" panose="03000509000000000000" pitchFamily="65" charset="-120"/>
              </a:rPr>
              <a:t>)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ea typeface="標楷體" panose="03000509000000000000" pitchFamily="65" charset="-120"/>
              </a:rPr>
              <a:t>a=5</a:t>
            </a:r>
          </a:p>
          <a:p>
            <a:pPr lvl="1"/>
            <a:r>
              <a:rPr lang="zh-TW" altLang="en-US" sz="2400" dirty="0" smtClean="0">
                <a:ea typeface="標楷體" panose="03000509000000000000" pitchFamily="65" charset="-120"/>
              </a:rPr>
              <a:t>浮點數</a:t>
            </a:r>
            <a:r>
              <a:rPr lang="en-US" altLang="zh-TW" sz="2400" dirty="0" smtClean="0">
                <a:ea typeface="標楷體" panose="03000509000000000000" pitchFamily="65" charset="-120"/>
              </a:rPr>
              <a:t>(float)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ea typeface="標楷體" panose="03000509000000000000" pitchFamily="65" charset="-120"/>
              </a:rPr>
              <a:t>b=3.</a:t>
            </a:r>
          </a:p>
          <a:p>
            <a:pPr lvl="1"/>
            <a:r>
              <a:rPr lang="zh-TW" altLang="en-US" sz="2400" dirty="0" smtClean="0">
                <a:ea typeface="標楷體" panose="03000509000000000000" pitchFamily="65" charset="-120"/>
              </a:rPr>
              <a:t>字串</a:t>
            </a:r>
            <a:r>
              <a:rPr lang="en-US" altLang="zh-TW" sz="2400" dirty="0" smtClean="0">
                <a:ea typeface="標楷體" panose="03000509000000000000" pitchFamily="65" charset="-120"/>
              </a:rPr>
              <a:t>(</a:t>
            </a:r>
            <a:r>
              <a:rPr lang="en-US" altLang="zh-TW" sz="2400" dirty="0" err="1" smtClean="0">
                <a:ea typeface="標楷體" panose="03000509000000000000" pitchFamily="65" charset="-120"/>
              </a:rPr>
              <a:t>str</a:t>
            </a:r>
            <a:r>
              <a:rPr lang="en-US" altLang="zh-TW" sz="2400" dirty="0" smtClean="0">
                <a:ea typeface="標楷體" panose="03000509000000000000" pitchFamily="65" charset="-120"/>
              </a:rPr>
              <a:t>)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ea typeface="標楷體" panose="03000509000000000000" pitchFamily="65" charset="-120"/>
              </a:rPr>
              <a:t>’a=5’</a:t>
            </a:r>
          </a:p>
          <a:p>
            <a:pPr lvl="1"/>
            <a:r>
              <a:rPr lang="zh-TW" altLang="en-US" sz="2400" dirty="0" smtClean="0">
                <a:ea typeface="標楷體" panose="03000509000000000000" pitchFamily="65" charset="-120"/>
              </a:rPr>
              <a:t>複數</a:t>
            </a:r>
            <a:r>
              <a:rPr lang="en-US" altLang="zh-TW" sz="2400" dirty="0" smtClean="0">
                <a:ea typeface="標楷體" panose="03000509000000000000" pitchFamily="65" charset="-120"/>
              </a:rPr>
              <a:t>(complex)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ea typeface="標楷體" panose="03000509000000000000" pitchFamily="65" charset="-120"/>
              </a:rPr>
              <a:t>2+3j</a:t>
            </a:r>
          </a:p>
          <a:p>
            <a:r>
              <a:rPr lang="zh-TW" altLang="en-US" sz="2800" dirty="0" smtClean="0">
                <a:ea typeface="標楷體" panose="03000509000000000000" pitchFamily="65" charset="-120"/>
              </a:rPr>
              <a:t>註解 </a:t>
            </a:r>
            <a:r>
              <a:rPr lang="en-US" altLang="zh-TW" sz="2800" dirty="0">
                <a:ea typeface="標楷體" panose="03000509000000000000" pitchFamily="65" charset="-120"/>
              </a:rPr>
              <a:t>#</a:t>
            </a:r>
            <a:r>
              <a:rPr lang="zh-TW" altLang="en-US" sz="2800" dirty="0" smtClean="0"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ea typeface="標楷體" panose="03000509000000000000" pitchFamily="65" charset="-120"/>
              </a:rPr>
              <a:t>與文字 </a:t>
            </a:r>
            <a:r>
              <a:rPr lang="en-US" altLang="zh-TW" sz="2800" dirty="0" smtClean="0">
                <a:ea typeface="標楷體" panose="03000509000000000000" pitchFamily="65" charset="-120"/>
              </a:rPr>
              <a:t>’a=5’</a:t>
            </a:r>
          </a:p>
          <a:p>
            <a:pPr lvl="1"/>
            <a:r>
              <a:rPr lang="zh-TW" altLang="en-US" sz="2400" dirty="0">
                <a:ea typeface="標楷體" panose="03000509000000000000" pitchFamily="65" charset="-120"/>
              </a:rPr>
              <a:t>註解為綠色文字不</a:t>
            </a:r>
            <a:r>
              <a:rPr lang="zh-TW" altLang="en-US" sz="2400" dirty="0" smtClean="0">
                <a:ea typeface="標楷體" panose="03000509000000000000" pitchFamily="65" charset="-120"/>
              </a:rPr>
              <a:t>被</a:t>
            </a:r>
            <a:r>
              <a:rPr lang="zh-TW" altLang="en-US" sz="2400" dirty="0">
                <a:ea typeface="標楷體" panose="03000509000000000000" pitchFamily="65" charset="-120"/>
              </a:rPr>
              <a:t>程式</a:t>
            </a:r>
            <a:r>
              <a:rPr lang="zh-TW" altLang="en-US" sz="2400" dirty="0" smtClean="0">
                <a:ea typeface="標楷體" panose="03000509000000000000" pitchFamily="65" charset="-120"/>
              </a:rPr>
              <a:t>作用，而文字則相反</a:t>
            </a:r>
            <a:endParaRPr lang="en-US" altLang="zh-TW" sz="2400" dirty="0" smtClean="0"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267494"/>
            <a:ext cx="218204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ea typeface="標楷體" panose="03000509000000000000" pitchFamily="65" charset="-120"/>
              </a:rPr>
              <a:t>x=1 </a:t>
            </a:r>
            <a:r>
              <a:rPr lang="zh-TW" altLang="en-US" sz="2800" dirty="0" smtClean="0">
                <a:ea typeface="標楷體" panose="03000509000000000000" pitchFamily="65" charset="-120"/>
              </a:rPr>
              <a:t>和 </a:t>
            </a:r>
            <a:r>
              <a:rPr lang="en-US" altLang="zh-TW" sz="2800" dirty="0" smtClean="0">
                <a:ea typeface="標楷體" panose="03000509000000000000" pitchFamily="65" charset="-120"/>
              </a:rPr>
              <a:t>1=x </a:t>
            </a:r>
            <a:r>
              <a:rPr lang="zh-TW" altLang="en-US" sz="2800" dirty="0" smtClean="0">
                <a:ea typeface="標楷體" panose="03000509000000000000" pitchFamily="65" charset="-120"/>
              </a:rPr>
              <a:t>在程式中哪一個是對的</a:t>
            </a:r>
            <a:r>
              <a:rPr lang="en-US" altLang="zh-TW" sz="2800" dirty="0" smtClean="0">
                <a:ea typeface="標楷體" panose="03000509000000000000" pitchFamily="65" charset="-120"/>
              </a:rPr>
              <a:t>?</a:t>
            </a:r>
            <a:endParaRPr lang="zh-TW" altLang="en-US" sz="2800" dirty="0">
              <a:ea typeface="標楷體" panose="03000509000000000000" pitchFamily="65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691680" y="1851670"/>
            <a:ext cx="720080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1866413" y="2715766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X</a:t>
            </a:r>
            <a:endParaRPr lang="zh-TW" altLang="en-US" sz="2800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2483768" y="1950100"/>
            <a:ext cx="546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=1</a:t>
            </a:r>
            <a:endParaRPr lang="zh-TW" altLang="en-US" sz="2800" dirty="0"/>
          </a:p>
        </p:txBody>
      </p:sp>
      <p:cxnSp>
        <p:nvCxnSpPr>
          <p:cNvPr id="33" name="直線單箭頭接點 32"/>
          <p:cNvCxnSpPr/>
          <p:nvPr/>
        </p:nvCxnSpPr>
        <p:spPr>
          <a:xfrm>
            <a:off x="3347864" y="2211710"/>
            <a:ext cx="100811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4572000" y="1851670"/>
            <a:ext cx="720080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800" dirty="0" smtClean="0"/>
              <a:t>1</a:t>
            </a:r>
            <a:endParaRPr lang="zh-TW" altLang="en-US" sz="2800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4746733" y="2715766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X</a:t>
            </a:r>
            <a:endParaRPr lang="zh-TW" altLang="en-US" sz="2800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5436096" y="19501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正確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1778247" y="3363838"/>
            <a:ext cx="546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1=</a:t>
            </a:r>
            <a:endParaRPr lang="zh-TW" altLang="en-US" sz="2800" dirty="0"/>
          </a:p>
        </p:txBody>
      </p:sp>
      <p:sp>
        <p:nvSpPr>
          <p:cNvPr id="40" name="矩形 39"/>
          <p:cNvSpPr/>
          <p:nvPr/>
        </p:nvSpPr>
        <p:spPr>
          <a:xfrm>
            <a:off x="2397200" y="3265408"/>
            <a:ext cx="720080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文字方塊 40"/>
          <p:cNvSpPr txBox="1"/>
          <p:nvPr/>
        </p:nvSpPr>
        <p:spPr>
          <a:xfrm>
            <a:off x="2571933" y="4083918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X</a:t>
            </a:r>
            <a:endParaRPr lang="zh-TW" altLang="en-US" sz="2800" dirty="0"/>
          </a:p>
        </p:txBody>
      </p:sp>
      <p:cxnSp>
        <p:nvCxnSpPr>
          <p:cNvPr id="42" name="直線單箭頭接點 41"/>
          <p:cNvCxnSpPr/>
          <p:nvPr/>
        </p:nvCxnSpPr>
        <p:spPr>
          <a:xfrm>
            <a:off x="3347864" y="3651870"/>
            <a:ext cx="100811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文字方塊 42"/>
          <p:cNvSpPr txBox="1"/>
          <p:nvPr/>
        </p:nvSpPr>
        <p:spPr>
          <a:xfrm>
            <a:off x="4665941" y="339026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錯誤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6834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x		:(name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，人類用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)</a:t>
            </a:r>
          </a:p>
          <a:p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id(x) 	:(ID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，電腦用，記憶體的位置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)</a:t>
            </a:r>
          </a:p>
          <a:p>
            <a:endParaRPr lang="zh-TW" altLang="en-US" sz="2800" dirty="0">
              <a:latin typeface="+mj-lt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734803"/>
            <a:ext cx="2746392" cy="1925306"/>
          </a:xfrm>
          <a:prstGeom prst="rect">
            <a:avLst/>
          </a:prstGeom>
        </p:spPr>
      </p:pic>
      <p:cxnSp>
        <p:nvCxnSpPr>
          <p:cNvPr id="5" name="直線單箭頭接點 4"/>
          <p:cNvCxnSpPr/>
          <p:nvPr/>
        </p:nvCxnSpPr>
        <p:spPr>
          <a:xfrm>
            <a:off x="1907704" y="2931790"/>
            <a:ext cx="100811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131840" y="2571750"/>
            <a:ext cx="720080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800" dirty="0" smtClean="0"/>
              <a:t>1</a:t>
            </a:r>
            <a:endParaRPr lang="zh-TW" altLang="en-US" sz="2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3306573" y="3435846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X</a:t>
            </a:r>
            <a:endParaRPr lang="zh-TW" altLang="en-US" sz="28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944185" y="2670180"/>
            <a:ext cx="702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/>
              <a:t>x</a:t>
            </a:r>
            <a:r>
              <a:rPr lang="en-US" altLang="zh-TW" sz="2800" dirty="0" smtClean="0"/>
              <a:t>=1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722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數列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1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數列 </a:t>
            </a:r>
            <a:r>
              <a:rPr lang="en-US" altLang="zh-TW" sz="2800" dirty="0" smtClean="0"/>
              <a:t>tuple 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其內容與性質固定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lvl="1"/>
            <a:r>
              <a:rPr lang="en-US" altLang="zh-TW" sz="2400" dirty="0" smtClean="0"/>
              <a:t>x=(1, 2, 3)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數列 </a:t>
            </a:r>
            <a:r>
              <a:rPr lang="en-US" altLang="zh-TW" sz="2800" dirty="0"/>
              <a:t>list 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其內容與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性質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可變更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2800" dirty="0" smtClean="0"/>
          </a:p>
          <a:p>
            <a:pPr lvl="1"/>
            <a:r>
              <a:rPr lang="en-US" altLang="zh-TW" sz="2400" dirty="0" smtClean="0"/>
              <a:t>x=[1, 2, 3]</a:t>
            </a:r>
            <a:endParaRPr lang="zh-TW" altLang="en-US" sz="24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zh-TW" dirty="0"/>
              <a:t>x=[1, 2, 3]</a:t>
            </a:r>
            <a:endParaRPr lang="zh-TW" altLang="en-US" dirty="0"/>
          </a:p>
          <a:p>
            <a:endParaRPr lang="en-US" altLang="zh-TW" sz="2800" dirty="0"/>
          </a:p>
          <a:p>
            <a:r>
              <a:rPr lang="en-US" altLang="zh-TW" sz="2800" dirty="0"/>
              <a:t>x[0]=1, x[2]=3</a:t>
            </a:r>
          </a:p>
          <a:p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" name="直線單箭頭接點 3"/>
          <p:cNvCxnSpPr/>
          <p:nvPr/>
        </p:nvCxnSpPr>
        <p:spPr>
          <a:xfrm flipV="1">
            <a:off x="1417302" y="3508575"/>
            <a:ext cx="0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直線單箭頭接點 4"/>
          <p:cNvCxnSpPr/>
          <p:nvPr/>
        </p:nvCxnSpPr>
        <p:spPr>
          <a:xfrm flipV="1">
            <a:off x="1751273" y="3507854"/>
            <a:ext cx="0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直線單箭頭接點 5"/>
          <p:cNvCxnSpPr/>
          <p:nvPr/>
        </p:nvCxnSpPr>
        <p:spPr>
          <a:xfrm flipV="1">
            <a:off x="2130555" y="3508575"/>
            <a:ext cx="0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250016" y="38686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0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1594813" y="38686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1979712" y="38678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8281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list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注意事項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203598"/>
            <a:ext cx="2461091" cy="1440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1203598"/>
            <a:ext cx="3009437" cy="144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811" y="3579862"/>
            <a:ext cx="2444037" cy="14400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176" y="3579862"/>
            <a:ext cx="2895825" cy="1440000"/>
          </a:xfrm>
          <a:prstGeom prst="rect">
            <a:avLst/>
          </a:prstGeom>
        </p:spPr>
      </p:pic>
      <p:cxnSp>
        <p:nvCxnSpPr>
          <p:cNvPr id="9" name="直線單箭頭接點 8"/>
          <p:cNvCxnSpPr/>
          <p:nvPr/>
        </p:nvCxnSpPr>
        <p:spPr>
          <a:xfrm>
            <a:off x="3347864" y="1923598"/>
            <a:ext cx="1800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H="1">
            <a:off x="3563888" y="4299862"/>
            <a:ext cx="187220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>
            <a:off x="7084829" y="2779630"/>
            <a:ext cx="0" cy="6562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50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ea typeface="標楷體" panose="03000509000000000000" pitchFamily="65" charset="-120"/>
              </a:rPr>
              <a:t>函式庫 </a:t>
            </a:r>
            <a:r>
              <a:rPr lang="en-US" altLang="zh-TW" dirty="0" smtClean="0">
                <a:ea typeface="標楷體" panose="03000509000000000000" pitchFamily="65" charset="-120"/>
              </a:rPr>
              <a:t>Library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2800" dirty="0"/>
              <a:t>&gt;&gt;&gt; import math</a:t>
            </a:r>
          </a:p>
          <a:p>
            <a:pPr marL="0" indent="0">
              <a:buNone/>
            </a:pPr>
            <a:r>
              <a:rPr lang="en-US" altLang="zh-TW" sz="2800" dirty="0"/>
              <a:t>&gt;&gt;&gt; import </a:t>
            </a:r>
            <a:r>
              <a:rPr lang="en-US" altLang="zh-TW" sz="2800" dirty="0" err="1"/>
              <a:t>cmath</a:t>
            </a: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/>
              <a:t>&gt;&gt;&gt; import </a:t>
            </a:r>
            <a:r>
              <a:rPr lang="en-US" altLang="zh-TW" sz="2800" dirty="0" err="1"/>
              <a:t>scipy</a:t>
            </a: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/>
              <a:t>&gt;&gt;&gt; import </a:t>
            </a:r>
            <a:r>
              <a:rPr lang="en-US" altLang="zh-TW" sz="2800" dirty="0" err="1" smtClean="0"/>
              <a:t>numpy</a:t>
            </a:r>
            <a:endParaRPr lang="en-US" altLang="zh-TW" sz="2800" dirty="0" smtClean="0"/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/>
              <a:t>&gt;&gt;&gt; print(</a:t>
            </a:r>
            <a:r>
              <a:rPr lang="en-US" altLang="zh-TW" sz="2800" dirty="0" err="1"/>
              <a:t>math.pi</a:t>
            </a:r>
            <a:r>
              <a:rPr lang="en-US" altLang="zh-TW" sz="2800" dirty="0"/>
              <a:t>)</a:t>
            </a:r>
          </a:p>
          <a:p>
            <a:pPr marL="0" indent="0">
              <a:buNone/>
            </a:pPr>
            <a:r>
              <a:rPr lang="en-US" altLang="zh-TW" sz="2800" dirty="0"/>
              <a:t>3.14159265359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860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dirty="0" smtClean="0"/>
              <a:t>&gt;&gt;&gt; import </a:t>
            </a:r>
            <a:r>
              <a:rPr lang="en-US" altLang="zh-TW" sz="2800" dirty="0" err="1" smtClean="0"/>
              <a:t>numpy</a:t>
            </a:r>
            <a:r>
              <a:rPr lang="en-US" altLang="zh-TW" sz="2800" dirty="0" smtClean="0"/>
              <a:t>			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導入函數庫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800" dirty="0" smtClean="0"/>
              <a:t>&gt;&gt;&gt; print(</a:t>
            </a:r>
            <a:r>
              <a:rPr lang="en-US" altLang="zh-TW" sz="2800" dirty="0" err="1" smtClean="0"/>
              <a:t>numpy.pi</a:t>
            </a:r>
            <a:r>
              <a:rPr lang="en-US" altLang="zh-TW" sz="2800" dirty="0" smtClean="0"/>
              <a:t>)</a:t>
            </a:r>
          </a:p>
          <a:p>
            <a:pPr marL="0" indent="0">
              <a:buNone/>
            </a:pPr>
            <a:r>
              <a:rPr lang="en-US" altLang="zh-TW" sz="2800" dirty="0" smtClean="0"/>
              <a:t>&gt;&gt;&gt; import </a:t>
            </a:r>
            <a:r>
              <a:rPr lang="en-US" altLang="zh-TW" sz="2800" dirty="0" err="1" smtClean="0"/>
              <a:t>numpy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as np		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導入函數庫並縮寫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800" dirty="0" smtClean="0"/>
              <a:t>&gt;&gt;&gt; print(</a:t>
            </a:r>
            <a:r>
              <a:rPr lang="en-US" altLang="zh-TW" sz="2800" dirty="0" err="1" smtClean="0"/>
              <a:t>np.pi</a:t>
            </a:r>
            <a:r>
              <a:rPr lang="en-US" altLang="zh-TW" sz="2800" dirty="0" smtClean="0"/>
              <a:t>)</a:t>
            </a:r>
          </a:p>
          <a:p>
            <a:pPr marL="0" indent="0">
              <a:buNone/>
            </a:pPr>
            <a:r>
              <a:rPr lang="en-US" altLang="zh-TW" sz="2800" dirty="0" smtClean="0"/>
              <a:t>&gt;&gt;&gt; </a:t>
            </a:r>
            <a:r>
              <a:rPr lang="en-US" altLang="zh-TW" sz="2800" dirty="0"/>
              <a:t>from </a:t>
            </a:r>
            <a:r>
              <a:rPr lang="en-US" altLang="zh-TW" sz="2800" dirty="0" err="1" smtClean="0"/>
              <a:t>numpy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import </a:t>
            </a:r>
            <a:r>
              <a:rPr lang="en-US" altLang="zh-TW" sz="2800" dirty="0" smtClean="0"/>
              <a:t>pi</a:t>
            </a:r>
            <a:r>
              <a:rPr lang="en-US" altLang="zh-TW" sz="2800" dirty="0"/>
              <a:t>	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從函數庫導入物件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dirty="0" smtClean="0"/>
              <a:t>&gt;&gt;&gt; print(pi)</a:t>
            </a:r>
          </a:p>
          <a:p>
            <a:pPr marL="0" indent="0">
              <a:buNone/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804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參考網站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+mj-lt"/>
                <a:ea typeface="標楷體" panose="03000509000000000000" pitchFamily="65" charset="-120"/>
              </a:rPr>
              <a:t>scipy.org</a:t>
            </a:r>
          </a:p>
          <a:p>
            <a:r>
              <a:rPr lang="en-US" altLang="zh-TW" dirty="0" smtClean="0">
                <a:latin typeface="+mj-lt"/>
                <a:ea typeface="標楷體" panose="03000509000000000000" pitchFamily="65" charset="-120"/>
              </a:rPr>
              <a:t>matplotlib.org</a:t>
            </a:r>
          </a:p>
          <a:p>
            <a:r>
              <a:rPr lang="en-US" altLang="zh-TW" dirty="0" smtClean="0">
                <a:latin typeface="+mj-lt"/>
                <a:ea typeface="標楷體" panose="03000509000000000000" pitchFamily="65" charset="-120"/>
              </a:rPr>
              <a:t>vpython.org</a:t>
            </a:r>
          </a:p>
          <a:p>
            <a:r>
              <a:rPr lang="zh-TW" altLang="en-US" dirty="0" smtClean="0">
                <a:effectLst/>
                <a:latin typeface="+mj-lt"/>
                <a:ea typeface="標楷體" panose="03000509000000000000" pitchFamily="65" charset="-120"/>
              </a:rPr>
              <a:t>用</a:t>
            </a:r>
            <a:r>
              <a:rPr lang="en-US" altLang="zh-TW" dirty="0" smtClean="0">
                <a:effectLst/>
                <a:latin typeface="+mj-lt"/>
                <a:ea typeface="標楷體" panose="03000509000000000000" pitchFamily="65" charset="-120"/>
              </a:rPr>
              <a:t>Python</a:t>
            </a:r>
            <a:r>
              <a:rPr lang="zh-TW" altLang="en-US" dirty="0" smtClean="0">
                <a:effectLst/>
                <a:latin typeface="+mj-lt"/>
                <a:ea typeface="標楷體" panose="03000509000000000000" pitchFamily="65" charset="-120"/>
              </a:rPr>
              <a:t>做科學計算</a:t>
            </a:r>
          </a:p>
          <a:p>
            <a:endParaRPr lang="zh-TW" altLang="en-US" dirty="0">
              <a:latin typeface="+mj-lt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8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ea typeface="標楷體" panose="03000509000000000000" pitchFamily="65" charset="-120"/>
              </a:rPr>
              <a:t>迴圈 </a:t>
            </a:r>
            <a:r>
              <a:rPr lang="en-US" altLang="zh-TW" dirty="0" smtClean="0">
                <a:ea typeface="標楷體" panose="03000509000000000000" pitchFamily="65" charset="-120"/>
              </a:rPr>
              <a:t>loop, while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ea typeface="標楷體" panose="03000509000000000000" pitchFamily="65" charset="-120"/>
              </a:rPr>
              <a:t>迴圈 </a:t>
            </a:r>
            <a:r>
              <a:rPr lang="en-US" altLang="zh-TW" sz="2800" dirty="0" smtClean="0">
                <a:ea typeface="標楷體" panose="03000509000000000000" pitchFamily="65" charset="-120"/>
              </a:rPr>
              <a:t>loop</a:t>
            </a:r>
            <a:r>
              <a:rPr lang="zh-TW" altLang="en-US" sz="2800" dirty="0" smtClean="0">
                <a:ea typeface="標楷體" panose="03000509000000000000" pitchFamily="65" charset="-120"/>
              </a:rPr>
              <a:t>為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重複執行相同程式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800" dirty="0" smtClean="0"/>
              <a:t>&gt;&gt;&gt; </a:t>
            </a:r>
            <a:r>
              <a:rPr lang="en-US" altLang="zh-TW" sz="2800" dirty="0" smtClean="0">
                <a:ea typeface="標楷體" panose="03000509000000000000" pitchFamily="65" charset="-120"/>
              </a:rPr>
              <a:t>for </a:t>
            </a:r>
            <a:r>
              <a:rPr lang="zh-TW" altLang="en-US" sz="2800" dirty="0" smtClean="0">
                <a:ea typeface="標楷體" panose="03000509000000000000" pitchFamily="65" charset="-120"/>
              </a:rPr>
              <a:t>變數 </a:t>
            </a:r>
            <a:r>
              <a:rPr lang="en-US" altLang="zh-TW" sz="2800" dirty="0" smtClean="0">
                <a:ea typeface="標楷體" panose="03000509000000000000" pitchFamily="65" charset="-120"/>
              </a:rPr>
              <a:t>in range(</a:t>
            </a:r>
            <a:r>
              <a:rPr lang="zh-TW" altLang="en-US" sz="2800" dirty="0" smtClean="0">
                <a:ea typeface="標楷體" panose="03000509000000000000" pitchFamily="65" charset="-120"/>
              </a:rPr>
              <a:t>次數</a:t>
            </a:r>
            <a:r>
              <a:rPr lang="en-US" altLang="zh-TW" sz="2800" dirty="0" smtClean="0">
                <a:ea typeface="標楷體" panose="03000509000000000000" pitchFamily="65" charset="-120"/>
              </a:rPr>
              <a:t>):</a:t>
            </a: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</a:t>
            </a:r>
            <a:r>
              <a:rPr lang="zh-TW" altLang="en-US" sz="2800" dirty="0" smtClean="0">
                <a:ea typeface="標楷體" panose="03000509000000000000" pitchFamily="65" charset="-120"/>
              </a:rPr>
              <a:t>  迴圈內執行的程式</a:t>
            </a:r>
            <a:endParaRPr lang="zh-TW" altLang="en-US" sz="2800" dirty="0">
              <a:ea typeface="標楷體" panose="03000509000000000000" pitchFamily="65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173588"/>
            <a:ext cx="26784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63638"/>
            <a:ext cx="2486025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36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ea typeface="標楷體" panose="03000509000000000000" pitchFamily="65" charset="-120"/>
              </a:rPr>
              <a:t>迴圈 </a:t>
            </a:r>
            <a:r>
              <a:rPr lang="en-US" altLang="zh-TW" sz="2800" dirty="0" smtClean="0">
                <a:ea typeface="標楷體" panose="03000509000000000000" pitchFamily="65" charset="-120"/>
              </a:rPr>
              <a:t>while</a:t>
            </a:r>
            <a:r>
              <a:rPr lang="zh-TW" altLang="en-US" sz="2800" dirty="0" smtClean="0">
                <a:ea typeface="標楷體" panose="03000509000000000000" pitchFamily="65" charset="-120"/>
              </a:rPr>
              <a:t>為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條件迴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圈，滿足條條件者重複執行相同程式，直到不滿足條件後離開迴圈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800" dirty="0" smtClean="0"/>
              <a:t>&gt;&gt;&gt; </a:t>
            </a:r>
            <a:r>
              <a:rPr lang="en-US" altLang="zh-TW" sz="2800" dirty="0" smtClean="0">
                <a:ea typeface="標楷體" panose="03000509000000000000" pitchFamily="65" charset="-120"/>
              </a:rPr>
              <a:t>while(</a:t>
            </a:r>
            <a:r>
              <a:rPr lang="zh-TW" altLang="en-US" sz="2800" dirty="0" smtClean="0">
                <a:ea typeface="標楷體" panose="03000509000000000000" pitchFamily="65" charset="-120"/>
              </a:rPr>
              <a:t>進入迴圈的條件</a:t>
            </a:r>
            <a:r>
              <a:rPr lang="en-US" altLang="zh-TW" sz="2800" dirty="0" smtClean="0">
                <a:ea typeface="標楷體" panose="03000509000000000000" pitchFamily="65" charset="-120"/>
              </a:rPr>
              <a:t>):</a:t>
            </a: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</a:t>
            </a:r>
            <a:r>
              <a:rPr lang="zh-TW" altLang="en-US" sz="2800" dirty="0" smtClean="0">
                <a:ea typeface="標楷體" panose="03000509000000000000" pitchFamily="65" charset="-120"/>
              </a:rPr>
              <a:t>  迴圈內執行的程式</a:t>
            </a:r>
          </a:p>
          <a:p>
            <a:pPr marL="0" indent="0">
              <a:buNone/>
            </a:pP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1779662"/>
            <a:ext cx="1474332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0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ea typeface="標楷體" panose="03000509000000000000" pitchFamily="65" charset="-120"/>
              </a:rPr>
              <a:t>判斷</a:t>
            </a:r>
            <a:r>
              <a:rPr lang="en-US" altLang="zh-TW" dirty="0" smtClean="0">
                <a:ea typeface="標楷體" panose="03000509000000000000" pitchFamily="65" charset="-120"/>
              </a:rPr>
              <a:t> if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&gt;&gt;&gt;if (</a:t>
            </a:r>
            <a:r>
              <a:rPr lang="zh-TW" altLang="en-US" sz="2800" dirty="0" smtClean="0">
                <a:ea typeface="標楷體" panose="03000509000000000000" pitchFamily="65" charset="-120"/>
              </a:rPr>
              <a:t>條件</a:t>
            </a:r>
            <a:r>
              <a:rPr lang="en-US" altLang="zh-TW" sz="2800" dirty="0" smtClean="0">
                <a:ea typeface="標楷體" panose="03000509000000000000" pitchFamily="65" charset="-120"/>
              </a:rPr>
              <a:t>):</a:t>
            </a: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	</a:t>
            </a:r>
            <a:r>
              <a:rPr lang="zh-TW" altLang="en-US" sz="2800" dirty="0" smtClean="0">
                <a:ea typeface="標楷體" panose="03000509000000000000" pitchFamily="65" charset="-120"/>
              </a:rPr>
              <a:t>符合條件者的執行程式</a:t>
            </a:r>
            <a:endParaRPr lang="en-US" altLang="zh-TW" sz="28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</a:t>
            </a:r>
            <a:r>
              <a:rPr lang="zh-TW" altLang="en-US" sz="2800" dirty="0" smtClean="0">
                <a:ea typeface="標楷體" panose="03000509000000000000" pitchFamily="65" charset="-120"/>
              </a:rPr>
              <a:t>  </a:t>
            </a:r>
            <a:r>
              <a:rPr lang="en-US" altLang="zh-TW" sz="2800" dirty="0" err="1" smtClean="0">
                <a:ea typeface="標楷體" panose="03000509000000000000" pitchFamily="65" charset="-120"/>
              </a:rPr>
              <a:t>elif</a:t>
            </a:r>
            <a:r>
              <a:rPr lang="en-US" altLang="zh-TW" sz="2800" dirty="0" smtClean="0"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ea typeface="標楷體" panose="03000509000000000000" pitchFamily="65" charset="-120"/>
              </a:rPr>
              <a:t>其他條件</a:t>
            </a:r>
            <a:r>
              <a:rPr lang="en-US" altLang="zh-TW" sz="2800" dirty="0" smtClean="0">
                <a:ea typeface="標楷體" panose="03000509000000000000" pitchFamily="65" charset="-120"/>
              </a:rPr>
              <a:t>):</a:t>
            </a: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	</a:t>
            </a:r>
            <a:r>
              <a:rPr lang="zh-TW" altLang="en-US" sz="2800" dirty="0" smtClean="0">
                <a:ea typeface="標楷體" panose="03000509000000000000" pitchFamily="65" charset="-120"/>
              </a:rPr>
              <a:t>符合條件者的執行程式</a:t>
            </a:r>
            <a:endParaRPr lang="en-US" altLang="zh-TW" sz="28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</a:t>
            </a:r>
            <a:r>
              <a:rPr lang="zh-TW" altLang="en-US" sz="2800" dirty="0" smtClean="0">
                <a:ea typeface="標楷體" panose="03000509000000000000" pitchFamily="65" charset="-120"/>
              </a:rPr>
              <a:t>  </a:t>
            </a:r>
            <a:r>
              <a:rPr lang="en-US" altLang="zh-TW" sz="2800" dirty="0" smtClean="0">
                <a:ea typeface="標楷體" panose="03000509000000000000" pitchFamily="65" charset="-120"/>
              </a:rPr>
              <a:t>else:</a:t>
            </a: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	</a:t>
            </a:r>
            <a:r>
              <a:rPr lang="zh-TW" altLang="en-US" sz="2800" dirty="0" smtClean="0">
                <a:ea typeface="標楷體" panose="03000509000000000000" pitchFamily="65" charset="-120"/>
              </a:rPr>
              <a:t>其餘條件以外者的執行程式</a:t>
            </a:r>
            <a:endParaRPr lang="zh-TW" altLang="en-US" sz="2800" dirty="0"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1707654"/>
            <a:ext cx="1812857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9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符號應用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91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若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a=1, 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當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b=a, 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則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b=1		b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複製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a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數值</a:t>
            </a:r>
            <a:endParaRPr lang="en-US" altLang="zh-TW" sz="2800" dirty="0" smtClean="0">
              <a:latin typeface="+mj-lt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若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a=1 b=1, 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當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b==a, 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則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true	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判斷相等</a:t>
            </a:r>
            <a:endParaRPr lang="en-US" altLang="zh-TW" sz="2800" dirty="0" smtClean="0">
              <a:latin typeface="+mj-lt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800" dirty="0">
                <a:ea typeface="標楷體" panose="03000509000000000000" pitchFamily="65" charset="-120"/>
              </a:rPr>
              <a:t>若</a:t>
            </a:r>
            <a:r>
              <a:rPr lang="en-US" altLang="zh-TW" sz="2800" dirty="0">
                <a:ea typeface="標楷體" panose="03000509000000000000" pitchFamily="65" charset="-120"/>
              </a:rPr>
              <a:t>a=1 b=1, </a:t>
            </a:r>
            <a:r>
              <a:rPr lang="zh-TW" altLang="en-US" sz="2800" dirty="0">
                <a:ea typeface="標楷體" panose="03000509000000000000" pitchFamily="65" charset="-120"/>
              </a:rPr>
              <a:t>當</a:t>
            </a:r>
            <a:r>
              <a:rPr lang="en-US" altLang="zh-TW" sz="2800" dirty="0" smtClean="0">
                <a:ea typeface="標楷體" panose="03000509000000000000" pitchFamily="65" charset="-120"/>
              </a:rPr>
              <a:t>b!=</a:t>
            </a:r>
            <a:r>
              <a:rPr lang="en-US" altLang="zh-TW" sz="2800" dirty="0">
                <a:ea typeface="標楷體" panose="03000509000000000000" pitchFamily="65" charset="-120"/>
              </a:rPr>
              <a:t>a, </a:t>
            </a:r>
            <a:r>
              <a:rPr lang="zh-TW" altLang="en-US" sz="2800" dirty="0" smtClean="0">
                <a:ea typeface="標楷體" panose="03000509000000000000" pitchFamily="65" charset="-120"/>
              </a:rPr>
              <a:t>則</a:t>
            </a:r>
            <a:r>
              <a:rPr lang="en-US" altLang="zh-TW" sz="2800" dirty="0" smtClean="0">
                <a:ea typeface="標楷體" panose="03000509000000000000" pitchFamily="65" charset="-120"/>
              </a:rPr>
              <a:t>false	</a:t>
            </a:r>
            <a:r>
              <a:rPr lang="zh-TW" altLang="en-US" sz="2800" dirty="0" smtClean="0">
                <a:ea typeface="標楷體" panose="03000509000000000000" pitchFamily="65" charset="-120"/>
              </a:rPr>
              <a:t>判斷不相等</a:t>
            </a:r>
            <a:endParaRPr lang="en-US" altLang="zh-TW" sz="28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2800" dirty="0" smtClean="0">
              <a:latin typeface="+mj-lt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800" dirty="0">
                <a:ea typeface="標楷體" panose="03000509000000000000" pitchFamily="65" charset="-120"/>
              </a:rPr>
              <a:t>若</a:t>
            </a:r>
            <a:r>
              <a:rPr lang="en-US" altLang="zh-TW" sz="2800" dirty="0">
                <a:ea typeface="標楷體" panose="03000509000000000000" pitchFamily="65" charset="-120"/>
              </a:rPr>
              <a:t>a</a:t>
            </a:r>
            <a:r>
              <a:rPr lang="en-US" altLang="zh-TW" sz="2800" dirty="0" smtClean="0">
                <a:ea typeface="標楷體" panose="03000509000000000000" pitchFamily="65" charset="-120"/>
              </a:rPr>
              <a:t>=[1,2] </a:t>
            </a:r>
            <a:r>
              <a:rPr lang="zh-TW" altLang="en-US" sz="2800" dirty="0">
                <a:ea typeface="標楷體" panose="03000509000000000000" pitchFamily="65" charset="-120"/>
              </a:rPr>
              <a:t>當</a:t>
            </a:r>
            <a:r>
              <a:rPr lang="en-US" altLang="zh-TW" sz="2800" dirty="0">
                <a:ea typeface="標楷體" panose="03000509000000000000" pitchFamily="65" charset="-120"/>
              </a:rPr>
              <a:t>b=a, </a:t>
            </a:r>
            <a:r>
              <a:rPr lang="zh-TW" altLang="en-US" sz="2800" dirty="0">
                <a:ea typeface="標楷體" panose="03000509000000000000" pitchFamily="65" charset="-120"/>
              </a:rPr>
              <a:t>則</a:t>
            </a:r>
            <a:r>
              <a:rPr lang="en-US" altLang="zh-TW" sz="2800" dirty="0">
                <a:ea typeface="標楷體" panose="03000509000000000000" pitchFamily="65" charset="-120"/>
              </a:rPr>
              <a:t>b</a:t>
            </a:r>
            <a:r>
              <a:rPr lang="en-US" altLang="zh-TW" sz="2800" dirty="0" smtClean="0">
                <a:ea typeface="標楷體" panose="03000509000000000000" pitchFamily="65" charset="-120"/>
              </a:rPr>
              <a:t>=[1,2]	b</a:t>
            </a:r>
            <a:r>
              <a:rPr lang="zh-TW" altLang="en-US" sz="2800" dirty="0" smtClean="0">
                <a:ea typeface="標楷體" panose="03000509000000000000" pitchFamily="65" charset="-120"/>
              </a:rPr>
              <a:t>複製</a:t>
            </a:r>
            <a:r>
              <a:rPr lang="en-US" altLang="zh-TW" sz="2800" dirty="0" smtClean="0">
                <a:ea typeface="標楷體" panose="03000509000000000000" pitchFamily="65" charset="-120"/>
              </a:rPr>
              <a:t>a</a:t>
            </a:r>
            <a:r>
              <a:rPr lang="zh-TW" altLang="en-US" sz="2800" dirty="0" smtClean="0">
                <a:ea typeface="標楷體" panose="03000509000000000000" pitchFamily="65" charset="-120"/>
              </a:rPr>
              <a:t>數值包含性質</a:t>
            </a:r>
            <a:endParaRPr lang="en-US" altLang="zh-TW" sz="28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ea typeface="標楷體" panose="03000509000000000000" pitchFamily="65" charset="-120"/>
              </a:rPr>
              <a:t>若</a:t>
            </a:r>
            <a:r>
              <a:rPr lang="en-US" altLang="zh-TW" sz="2800" dirty="0" smtClean="0">
                <a:ea typeface="標楷體" panose="03000509000000000000" pitchFamily="65" charset="-120"/>
              </a:rPr>
              <a:t>a=[1,2] </a:t>
            </a:r>
            <a:r>
              <a:rPr lang="zh-TW" altLang="en-US" sz="2800" dirty="0" smtClean="0">
                <a:ea typeface="標楷體" panose="03000509000000000000" pitchFamily="65" charset="-120"/>
              </a:rPr>
              <a:t>當</a:t>
            </a:r>
            <a:r>
              <a:rPr lang="en-US" altLang="zh-TW" sz="2800" dirty="0" smtClean="0">
                <a:ea typeface="標楷體" panose="03000509000000000000" pitchFamily="65" charset="-120"/>
              </a:rPr>
              <a:t>b=a[:], </a:t>
            </a:r>
            <a:r>
              <a:rPr lang="zh-TW" altLang="en-US" sz="2800" dirty="0" smtClean="0">
                <a:ea typeface="標楷體" panose="03000509000000000000" pitchFamily="65" charset="-120"/>
              </a:rPr>
              <a:t>則</a:t>
            </a:r>
            <a:r>
              <a:rPr lang="en-US" altLang="zh-TW" sz="2800" dirty="0" smtClean="0">
                <a:ea typeface="標楷體" panose="03000509000000000000" pitchFamily="65" charset="-120"/>
              </a:rPr>
              <a:t>b=[1,2]	b</a:t>
            </a:r>
            <a:r>
              <a:rPr lang="zh-TW" altLang="en-US" sz="2800" dirty="0" smtClean="0">
                <a:ea typeface="標楷體" panose="03000509000000000000" pitchFamily="65" charset="-120"/>
              </a:rPr>
              <a:t>只複製</a:t>
            </a:r>
            <a:r>
              <a:rPr lang="en-US" altLang="zh-TW" sz="2800" dirty="0" smtClean="0">
                <a:ea typeface="標楷體" panose="03000509000000000000" pitchFamily="65" charset="-120"/>
              </a:rPr>
              <a:t>a</a:t>
            </a:r>
            <a:r>
              <a:rPr lang="zh-TW" altLang="en-US" sz="2800" dirty="0" smtClean="0">
                <a:ea typeface="標楷體" panose="03000509000000000000" pitchFamily="65" charset="-120"/>
              </a:rPr>
              <a:t>數值</a:t>
            </a:r>
            <a:endParaRPr lang="en-US" altLang="zh-TW" sz="28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800" dirty="0" smtClean="0">
                <a:ea typeface="標楷體" panose="03000509000000000000" pitchFamily="65" charset="-120"/>
              </a:rPr>
              <a:t>若</a:t>
            </a:r>
            <a:r>
              <a:rPr lang="en-US" altLang="zh-TW" sz="2800" dirty="0" smtClean="0">
                <a:ea typeface="標楷體" panose="03000509000000000000" pitchFamily="65" charset="-120"/>
              </a:rPr>
              <a:t>a=(1,2)</a:t>
            </a:r>
            <a:r>
              <a:rPr lang="zh-TW" altLang="en-US" sz="2800" dirty="0" smtClean="0">
                <a:ea typeface="標楷體" panose="03000509000000000000" pitchFamily="65" charset="-120"/>
              </a:rPr>
              <a:t> </a:t>
            </a:r>
            <a:r>
              <a:rPr lang="en-US" altLang="zh-TW" sz="2800" dirty="0" smtClean="0">
                <a:ea typeface="標楷體" panose="03000509000000000000" pitchFamily="65" charset="-120"/>
              </a:rPr>
              <a:t>b=[1,2],</a:t>
            </a:r>
            <a:r>
              <a:rPr lang="zh-TW" altLang="en-US" sz="2800" dirty="0">
                <a:ea typeface="標楷體" panose="03000509000000000000" pitchFamily="65" charset="-120"/>
              </a:rPr>
              <a:t>當</a:t>
            </a:r>
            <a:r>
              <a:rPr lang="en-US" altLang="zh-TW" sz="2800" dirty="0">
                <a:ea typeface="標楷體" panose="03000509000000000000" pitchFamily="65" charset="-120"/>
              </a:rPr>
              <a:t>b==</a:t>
            </a:r>
            <a:r>
              <a:rPr lang="en-US" altLang="zh-TW" sz="2800" dirty="0" smtClean="0">
                <a:ea typeface="標楷體" panose="03000509000000000000" pitchFamily="65" charset="-120"/>
              </a:rPr>
              <a:t>a,</a:t>
            </a:r>
            <a:r>
              <a:rPr lang="zh-TW" altLang="en-US" sz="2800" dirty="0" smtClean="0">
                <a:ea typeface="標楷體" panose="03000509000000000000" pitchFamily="65" charset="-120"/>
              </a:rPr>
              <a:t>則</a:t>
            </a:r>
            <a:r>
              <a:rPr lang="en-US" altLang="zh-TW" sz="2800" dirty="0" smtClean="0">
                <a:ea typeface="標楷體" panose="03000509000000000000" pitchFamily="65" charset="-120"/>
              </a:rPr>
              <a:t>false</a:t>
            </a:r>
            <a:endParaRPr lang="en-US" altLang="zh-TW" sz="2800" dirty="0"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2800" dirty="0">
              <a:latin typeface="+mj-lt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581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ea typeface="標楷體" panose="03000509000000000000" pitchFamily="65" charset="-120"/>
              </a:rPr>
              <a:t>自訂函數 </a:t>
            </a:r>
            <a:r>
              <a:rPr lang="en-US" altLang="zh-TW" dirty="0" err="1" smtClean="0">
                <a:ea typeface="標楷體" panose="03000509000000000000" pitchFamily="65" charset="-120"/>
              </a:rPr>
              <a:t>def</a:t>
            </a:r>
            <a:r>
              <a:rPr lang="en-US" altLang="zh-TW" dirty="0" smtClean="0">
                <a:ea typeface="標楷體" panose="03000509000000000000" pitchFamily="65" charset="-120"/>
              </a:rPr>
              <a:t>()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&gt;&gt;&gt;</a:t>
            </a:r>
            <a:r>
              <a:rPr lang="en-US" altLang="zh-TW" sz="2800" dirty="0" err="1" smtClean="0">
                <a:ea typeface="標楷體" panose="03000509000000000000" pitchFamily="65" charset="-120"/>
              </a:rPr>
              <a:t>def</a:t>
            </a:r>
            <a:r>
              <a:rPr lang="en-US" altLang="zh-TW" sz="2800" dirty="0" smtClean="0"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ea typeface="標楷體" panose="03000509000000000000" pitchFamily="65" charset="-120"/>
              </a:rPr>
              <a:t>函數名稱</a:t>
            </a:r>
            <a:r>
              <a:rPr lang="en-US" altLang="zh-TW" sz="2800" dirty="0" smtClean="0"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ea typeface="標楷體" panose="03000509000000000000" pitchFamily="65" charset="-120"/>
              </a:rPr>
              <a:t>變數</a:t>
            </a:r>
            <a:r>
              <a:rPr lang="en-US" altLang="zh-TW" sz="2800" dirty="0" smtClean="0">
                <a:ea typeface="標楷體" panose="03000509000000000000" pitchFamily="65" charset="-120"/>
              </a:rPr>
              <a:t>1, </a:t>
            </a:r>
            <a:r>
              <a:rPr lang="zh-TW" altLang="en-US" sz="2800" dirty="0" smtClean="0">
                <a:ea typeface="標楷體" panose="03000509000000000000" pitchFamily="65" charset="-120"/>
              </a:rPr>
              <a:t>變數</a:t>
            </a:r>
            <a:r>
              <a:rPr lang="en-US" altLang="zh-TW" sz="2800" dirty="0" smtClean="0">
                <a:ea typeface="標楷體" panose="03000509000000000000" pitchFamily="65" charset="-120"/>
              </a:rPr>
              <a:t>2…):</a:t>
            </a: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</a:t>
            </a:r>
            <a:r>
              <a:rPr lang="zh-TW" altLang="en-US" sz="2800" dirty="0" smtClean="0">
                <a:ea typeface="標楷體" panose="03000509000000000000" pitchFamily="65" charset="-120"/>
              </a:rPr>
              <a:t>  自訂函數內容</a:t>
            </a:r>
            <a:endParaRPr lang="en-US" altLang="zh-TW" sz="28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800" dirty="0" smtClean="0">
                <a:ea typeface="標楷體" panose="03000509000000000000" pitchFamily="65" charset="-120"/>
              </a:rPr>
              <a:t>…</a:t>
            </a:r>
            <a:r>
              <a:rPr lang="zh-TW" altLang="en-US" sz="2800" dirty="0" smtClean="0">
                <a:ea typeface="標楷體" panose="03000509000000000000" pitchFamily="65" charset="-120"/>
              </a:rPr>
              <a:t>  </a:t>
            </a:r>
            <a:r>
              <a:rPr lang="en-US" altLang="zh-TW" sz="2800" dirty="0" smtClean="0">
                <a:ea typeface="標楷體" panose="03000509000000000000" pitchFamily="65" charset="-120"/>
              </a:rPr>
              <a:t>return</a:t>
            </a:r>
            <a:r>
              <a:rPr lang="zh-TW" altLang="en-US" sz="2800" dirty="0" smtClean="0">
                <a:ea typeface="標楷體" panose="03000509000000000000" pitchFamily="65" charset="-120"/>
              </a:rPr>
              <a:t> 回傳數值</a:t>
            </a:r>
            <a:r>
              <a:rPr lang="en-US" altLang="zh-TW" sz="2800" dirty="0" smtClean="0">
                <a:ea typeface="標楷體" panose="03000509000000000000" pitchFamily="65" charset="-120"/>
              </a:rPr>
              <a:t>1, </a:t>
            </a:r>
            <a:r>
              <a:rPr lang="zh-TW" altLang="en-US" sz="2800" dirty="0" smtClean="0">
                <a:ea typeface="標楷體" panose="03000509000000000000" pitchFamily="65" charset="-120"/>
              </a:rPr>
              <a:t>數值</a:t>
            </a:r>
            <a:r>
              <a:rPr lang="en-US" altLang="zh-TW" sz="2800" dirty="0" smtClean="0">
                <a:ea typeface="標楷體" panose="03000509000000000000" pitchFamily="65" charset="-120"/>
              </a:rPr>
              <a:t>2…</a:t>
            </a:r>
            <a:endParaRPr lang="en-US" altLang="zh-TW" sz="2800" dirty="0"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2800" dirty="0" smtClean="0"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2800" dirty="0">
              <a:ea typeface="標楷體" panose="03000509000000000000" pitchFamily="65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10658" r="10066" b="9835"/>
          <a:stretch/>
        </p:blipFill>
        <p:spPr bwMode="auto">
          <a:xfrm>
            <a:off x="5796136" y="1779662"/>
            <a:ext cx="3240001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3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巢狀式結構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dirty="0"/>
              <a:t>for </a:t>
            </a:r>
            <a:r>
              <a:rPr lang="en-US" altLang="zh-TW" sz="2800" dirty="0" err="1"/>
              <a:t>i</a:t>
            </a:r>
            <a:r>
              <a:rPr lang="en-US" altLang="zh-TW" sz="2800" dirty="0"/>
              <a:t> in range(4):</a:t>
            </a:r>
          </a:p>
          <a:p>
            <a:pPr marL="0" indent="0">
              <a:buNone/>
            </a:pPr>
            <a:r>
              <a:rPr lang="en-US" altLang="zh-TW" sz="2800" dirty="0" smtClean="0"/>
              <a:t>	for </a:t>
            </a:r>
            <a:r>
              <a:rPr lang="en-US" altLang="zh-TW" sz="2800" dirty="0"/>
              <a:t>n in range(5):</a:t>
            </a:r>
          </a:p>
          <a:p>
            <a:pPr marL="0" indent="0">
              <a:buNone/>
            </a:pPr>
            <a:r>
              <a:rPr lang="en-US" altLang="zh-TW" sz="2800" dirty="0" smtClean="0"/>
              <a:t>		if </a:t>
            </a:r>
            <a:r>
              <a:rPr lang="en-US" altLang="zh-TW" sz="2800" dirty="0" err="1"/>
              <a:t>i+n</a:t>
            </a:r>
            <a:r>
              <a:rPr lang="en-US" altLang="zh-TW" sz="2800" dirty="0"/>
              <a:t>==3:</a:t>
            </a:r>
          </a:p>
          <a:p>
            <a:pPr marL="0" indent="0">
              <a:buNone/>
            </a:pPr>
            <a:r>
              <a:rPr lang="en-US" altLang="zh-TW" sz="2800" dirty="0" smtClean="0"/>
              <a:t>			print(</a:t>
            </a:r>
            <a:r>
              <a:rPr lang="en-US" altLang="zh-TW" sz="2800" dirty="0" err="1" smtClean="0"/>
              <a:t>i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n,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’YES</a:t>
            </a:r>
            <a:r>
              <a:rPr lang="en-US" altLang="zh-TW" sz="2800" dirty="0"/>
              <a:t>’)</a:t>
            </a:r>
          </a:p>
          <a:p>
            <a:pPr marL="0" indent="0">
              <a:buNone/>
            </a:pPr>
            <a:r>
              <a:rPr lang="en-US" altLang="zh-TW" sz="2800" dirty="0" smtClean="0"/>
              <a:t>		else</a:t>
            </a:r>
            <a:r>
              <a:rPr lang="en-US" altLang="zh-TW" sz="2800" dirty="0"/>
              <a:t>:</a:t>
            </a:r>
          </a:p>
          <a:p>
            <a:pPr marL="0" indent="0">
              <a:buNone/>
            </a:pPr>
            <a:r>
              <a:rPr lang="en-US" altLang="zh-TW" sz="2800" dirty="0" smtClean="0"/>
              <a:t>			print(</a:t>
            </a:r>
            <a:r>
              <a:rPr lang="en-US" altLang="zh-TW" sz="2800" dirty="0" err="1" smtClean="0"/>
              <a:t>i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n</a:t>
            </a:r>
            <a:r>
              <a:rPr lang="en-US" altLang="zh-TW" sz="2800" dirty="0"/>
              <a:t>)</a:t>
            </a:r>
            <a:endParaRPr lang="zh-TW" alt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" t="7335" r="11247" b="6400"/>
          <a:stretch/>
        </p:blipFill>
        <p:spPr bwMode="auto">
          <a:xfrm>
            <a:off x="6660232" y="699542"/>
            <a:ext cx="2315059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65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進階應用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693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繪圖 </a:t>
            </a:r>
            <a:r>
              <a:rPr lang="en-US" altLang="zh-TW" sz="2800" dirty="0" err="1" smtClean="0"/>
              <a:t>matplotlib</a:t>
            </a:r>
            <a:endParaRPr lang="en-US" altLang="zh-TW" sz="2800" dirty="0" smtClean="0"/>
          </a:p>
          <a:p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解析解與數值解</a:t>
            </a:r>
            <a:endParaRPr lang="en-US" altLang="zh-TW" sz="2800" dirty="0" smtClean="0">
              <a:latin typeface="+mj-lt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微積分</a:t>
            </a:r>
            <a:endParaRPr lang="en-US" altLang="zh-TW" sz="2800" dirty="0" smtClean="0">
              <a:latin typeface="+mj-lt"/>
              <a:ea typeface="標楷體" panose="03000509000000000000" pitchFamily="65" charset="-120"/>
            </a:endParaRPr>
          </a:p>
          <a:p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誤差值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理論 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error</a:t>
            </a:r>
          </a:p>
          <a:p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線性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代數與矩陣力學 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array, matrix</a:t>
            </a:r>
          </a:p>
          <a:p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適合</a:t>
            </a:r>
            <a:r>
              <a:rPr lang="en-US" altLang="zh-TW" sz="2800" dirty="0">
                <a:latin typeface="+mj-lt"/>
                <a:ea typeface="標楷體" panose="03000509000000000000" pitchFamily="65" charset="-120"/>
              </a:rPr>
              <a:t>python</a:t>
            </a:r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的問題</a:t>
            </a:r>
            <a:endParaRPr lang="en-US" altLang="zh-TW" sz="2800" dirty="0" smtClean="0">
              <a:latin typeface="+mj-lt"/>
              <a:ea typeface="標楷體" panose="03000509000000000000" pitchFamily="65" charset="-120"/>
            </a:endParaRPr>
          </a:p>
          <a:p>
            <a:endParaRPr lang="zh-TW" altLang="en-US" sz="2800" dirty="0">
              <a:latin typeface="+mj-lt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478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ea typeface="標楷體" panose="03000509000000000000" pitchFamily="65" charset="-120"/>
              </a:rPr>
              <a:t>繪圖 </a:t>
            </a:r>
            <a:r>
              <a:rPr lang="en-US" altLang="zh-TW" dirty="0" err="1" smtClean="0"/>
              <a:t>matplotlib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TW" dirty="0" smtClean="0"/>
              <a:t>import </a:t>
            </a:r>
            <a:r>
              <a:rPr lang="en-US" altLang="zh-TW" dirty="0" err="1" smtClean="0"/>
              <a:t>matplotlib.pyplot</a:t>
            </a:r>
            <a:r>
              <a:rPr lang="en-US" altLang="zh-TW" dirty="0" smtClean="0"/>
              <a:t> as </a:t>
            </a:r>
            <a:r>
              <a:rPr lang="en-US" altLang="zh-TW" dirty="0" err="1" smtClean="0"/>
              <a:t>plt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import </a:t>
            </a:r>
            <a:r>
              <a:rPr lang="en-US" altLang="zh-TW" dirty="0" err="1" smtClean="0"/>
              <a:t>numpy</a:t>
            </a:r>
            <a:r>
              <a:rPr lang="en-US" altLang="zh-TW" dirty="0" smtClean="0"/>
              <a:t> as np</a:t>
            </a:r>
          </a:p>
          <a:p>
            <a:pPr marL="0" indent="0">
              <a:buNone/>
            </a:pPr>
            <a:r>
              <a:rPr lang="en-US" altLang="zh-TW" dirty="0" err="1" smtClean="0"/>
              <a:t>xmin</a:t>
            </a:r>
            <a:r>
              <a:rPr lang="en-US" altLang="zh-TW" dirty="0" smtClean="0"/>
              <a:t>=0</a:t>
            </a:r>
            <a:r>
              <a:rPr lang="en-US" altLang="zh-TW" dirty="0"/>
              <a:t>.</a:t>
            </a:r>
          </a:p>
          <a:p>
            <a:pPr marL="0" indent="0">
              <a:buNone/>
            </a:pPr>
            <a:r>
              <a:rPr lang="en-US" altLang="zh-TW" dirty="0" err="1"/>
              <a:t>xmax</a:t>
            </a:r>
            <a:r>
              <a:rPr lang="en-US" altLang="zh-TW" dirty="0"/>
              <a:t>=20.</a:t>
            </a:r>
          </a:p>
          <a:p>
            <a:pPr marL="0" indent="0">
              <a:buNone/>
            </a:pPr>
            <a:r>
              <a:rPr lang="en-US" altLang="zh-TW" dirty="0"/>
              <a:t>dx=0.1</a:t>
            </a:r>
          </a:p>
          <a:p>
            <a:pPr marL="0" indent="0">
              <a:buNone/>
            </a:pPr>
            <a:r>
              <a:rPr lang="en-US" altLang="zh-TW" dirty="0"/>
              <a:t>n=2</a:t>
            </a:r>
          </a:p>
          <a:p>
            <a:pPr marL="0" indent="0">
              <a:buNone/>
            </a:pPr>
            <a:r>
              <a:rPr lang="en-US" altLang="zh-TW" dirty="0"/>
              <a:t>x=</a:t>
            </a:r>
            <a:r>
              <a:rPr lang="en-US" altLang="zh-TW" dirty="0" err="1"/>
              <a:t>np.arange</a:t>
            </a:r>
            <a:r>
              <a:rPr lang="en-US" altLang="zh-TW" dirty="0"/>
              <a:t>(</a:t>
            </a:r>
            <a:r>
              <a:rPr lang="en-US" altLang="zh-TW" dirty="0" err="1"/>
              <a:t>xmin,xmax,dx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/>
              <a:t>y=(</a:t>
            </a:r>
            <a:r>
              <a:rPr lang="en-US" altLang="zh-TW" dirty="0" err="1"/>
              <a:t>np.sin</a:t>
            </a:r>
            <a:r>
              <a:rPr lang="en-US" altLang="zh-TW" dirty="0"/>
              <a:t>(x))**n</a:t>
            </a:r>
          </a:p>
          <a:p>
            <a:pPr marL="0" indent="0">
              <a:buNone/>
            </a:pPr>
            <a:r>
              <a:rPr lang="en-US" altLang="zh-TW" dirty="0" err="1">
                <a:solidFill>
                  <a:srgbClr val="FF0000"/>
                </a:solidFill>
              </a:rPr>
              <a:t>plt.plot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en-US" altLang="zh-TW" dirty="0" err="1">
                <a:solidFill>
                  <a:srgbClr val="FF0000"/>
                </a:solidFill>
              </a:rPr>
              <a:t>x,y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zh-TW" dirty="0" err="1">
                <a:solidFill>
                  <a:srgbClr val="FF0000"/>
                </a:solidFill>
              </a:rPr>
              <a:t>plt.show</a:t>
            </a:r>
            <a:r>
              <a:rPr lang="en-US" altLang="zh-TW" dirty="0">
                <a:solidFill>
                  <a:srgbClr val="FF0000"/>
                </a:solidFill>
              </a:rPr>
              <a:t>()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30277"/>
            <a:ext cx="4356303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24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ea typeface="標楷體" panose="03000509000000000000" pitchFamily="65" charset="-120"/>
              </a:rPr>
              <a:t>解析解與數值</a:t>
            </a:r>
            <a:r>
              <a:rPr lang="zh-TW" altLang="en-US" dirty="0" smtClean="0">
                <a:ea typeface="標楷體" panose="03000509000000000000" pitchFamily="65" charset="-120"/>
              </a:rPr>
              <a:t>解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sz="28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altLang="zh-TW" sz="2800" i="1">
                            <a:latin typeface="Cambria Math"/>
                          </a:rPr>
                          <m:t>𝑑𝑥</m:t>
                        </m:r>
                      </m:den>
                    </m:f>
                    <m:sSup>
                      <m:sSupPr>
                        <m:ctrlPr>
                          <a:rPr lang="en-US" altLang="zh-TW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altLang="zh-TW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altLang="zh-TW" sz="2800" b="0" i="1" smtClean="0">
                        <a:latin typeface="Cambria Math"/>
                      </a:rPr>
                      <m:t>=2</m:t>
                    </m:r>
                    <m:r>
                      <a:rPr lang="en-US" altLang="zh-TW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sz="2800" dirty="0" smtClean="0"/>
                  <a:t>	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zh-TW" altLang="en-US" sz="28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TW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altLang="zh-TW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altLang="zh-TW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altLang="zh-TW" sz="2800" i="1">
                            <a:latin typeface="Cambria Math"/>
                          </a:rPr>
                          <m:t>𝑑𝑥</m:t>
                        </m:r>
                        <m:r>
                          <a:rPr lang="en-US" altLang="zh-TW" sz="2800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altLang="zh-TW" sz="2800" b="0" i="1" smtClean="0">
                            <a:latin typeface="Cambria Math"/>
                          </a:rPr>
                          <m:t>𝑐</m:t>
                        </m:r>
                      </m:e>
                    </m:nary>
                  </m:oMath>
                </a14:m>
                <a:endParaRPr lang="en-US" altLang="zh-TW" sz="2800" dirty="0" smtClean="0"/>
              </a:p>
              <a:p>
                <a:endParaRPr lang="en-US" altLang="zh-TW" sz="28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sz="28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altLang="zh-TW" sz="28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altLang="zh-TW" sz="2800" b="0" i="1" smtClean="0">
                        <a:latin typeface="Cambria Math"/>
                      </a:rPr>
                      <m:t>𝑦</m:t>
                    </m:r>
                    <m:r>
                      <a:rPr lang="en-US" altLang="zh-TW" sz="2800" b="0" i="1" smtClean="0">
                        <a:latin typeface="Cambria Math"/>
                      </a:rPr>
                      <m:t>=</m:t>
                    </m:r>
                    <m:r>
                      <a:rPr lang="en-US" altLang="zh-TW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sz="2800" i="1" dirty="0" smtClean="0"/>
                  <a:t>,  </a:t>
                </a:r>
                <a14:m>
                  <m:oMath xmlns:m="http://schemas.openxmlformats.org/officeDocument/2006/math">
                    <m:r>
                      <a:rPr lang="en-US" altLang="zh-TW" sz="28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altLang="zh-TW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altLang="zh-TW" sz="28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altLang="zh-TW" sz="2800" i="1" dirty="0" smtClean="0"/>
                  <a:t>,  </a:t>
                </a:r>
                <a14:m>
                  <m:oMath xmlns:m="http://schemas.openxmlformats.org/officeDocument/2006/math">
                    <m:r>
                      <a:rPr lang="en-US" altLang="zh-TW" sz="28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altLang="zh-TW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altLang="zh-TW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TW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altLang="zh-TW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US" altLang="zh-TW" sz="2800" i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altLang="zh-TW" sz="2800" b="0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altLang="zh-TW" sz="2800" b="0" i="1" smtClean="0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r>
                      <a:rPr lang="en-US" altLang="zh-TW" sz="2800" b="0" i="1" smtClean="0">
                        <a:solidFill>
                          <a:srgbClr val="0070C0"/>
                        </a:solidFill>
                        <a:latin typeface="Cambria Math"/>
                      </a:rPr>
                      <m:t>h</m:t>
                    </m:r>
                    <m:r>
                      <a:rPr lang="en-US" altLang="zh-TW" sz="2800" b="0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altLang="zh-TW" sz="2800" b="0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altLang="zh-TW" sz="2800" b="0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altLang="zh-TW" sz="2800" b="0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altLang="zh-TW" sz="2800" b="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altLang="zh-TW" sz="2800" b="0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zh-TW" altLang="en-US" sz="2800" i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QDL-USER\Desktop\330px-Numerical_integration_illustration,_h=0.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630" y="1707654"/>
            <a:ext cx="22275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微積分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229600" cy="3531839"/>
              </a:xfrm>
            </p:spPr>
            <p:txBody>
              <a:bodyPr>
                <a:noAutofit/>
              </a:bodyPr>
              <a:lstStyle/>
              <a:p>
                <a:r>
                  <a:rPr lang="zh-TW" altLang="en-US" sz="2800" dirty="0">
                    <a:latin typeface="+mj-lt"/>
                    <a:ea typeface="標楷體" panose="03000509000000000000" pitchFamily="65" charset="-120"/>
                  </a:rPr>
                  <a:t>微分</a:t>
                </a:r>
                <a:endParaRPr lang="en-US" altLang="zh-TW" sz="2800" dirty="0">
                  <a:latin typeface="+mj-lt"/>
                  <a:ea typeface="標楷體" panose="03000509000000000000" pitchFamily="65" charset="-12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28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altLang="zh-TW" sz="28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TW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8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8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 sz="28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sz="28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sz="28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sz="28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altLang="zh-TW" sz="28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altLang="zh-TW" sz="2800" i="1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sz="2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8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altLang="zh-TW" sz="2800" i="1">
                                      <a:latin typeface="Cambria Math"/>
                                    </a:rPr>
                                    <m:t>+∆</m:t>
                                  </m:r>
                                  <m:r>
                                    <a:rPr lang="en-US" altLang="zh-TW" sz="28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TW" sz="2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zh-TW" sz="28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altLang="zh-TW" sz="28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altLang="zh-TW" sz="2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zh-TW" sz="28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altLang="zh-TW" sz="28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altLang="zh-TW" sz="28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altLang="zh-TW" sz="2800" dirty="0">
                  <a:latin typeface="+mj-lt"/>
                  <a:ea typeface="標楷體" panose="03000509000000000000" pitchFamily="65" charset="-120"/>
                </a:endParaRPr>
              </a:p>
              <a:p>
                <a:endParaRPr lang="en-US" altLang="zh-TW" sz="2800" dirty="0">
                  <a:latin typeface="+mj-lt"/>
                  <a:ea typeface="標楷體" panose="03000509000000000000" pitchFamily="65" charset="-120"/>
                </a:endParaRPr>
              </a:p>
              <a:p>
                <a:r>
                  <a:rPr lang="zh-TW" altLang="en-US" sz="2800" dirty="0">
                    <a:latin typeface="+mj-lt"/>
                    <a:ea typeface="標楷體" panose="03000509000000000000" pitchFamily="65" charset="-120"/>
                  </a:rPr>
                  <a:t>積分</a:t>
                </a:r>
                <a:endParaRPr lang="en-US" altLang="zh-TW" sz="2800" dirty="0">
                  <a:latin typeface="+mj-lt"/>
                  <a:ea typeface="標楷體" panose="03000509000000000000" pitchFamily="65" charset="-12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zh-TW" altLang="en-US" sz="28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zh-TW" sz="28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8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800" i="1">
                              <a:latin typeface="Cambria Math"/>
                            </a:rPr>
                            <m:t>𝑑𝑥</m:t>
                          </m:r>
                          <m:r>
                            <a:rPr lang="en-US" altLang="zh-TW" sz="28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altLang="zh-TW" sz="28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TW" sz="28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altLang="zh-TW" sz="2800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en-US" altLang="zh-TW" sz="28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altLang="zh-TW" sz="2800" i="1">
                                      <a:latin typeface="Cambria Math"/>
                                      <a:ea typeface="Cambria Math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altLang="zh-TW" sz="2800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altLang="zh-TW" sz="2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8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altLang="zh-TW" sz="2800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en-US" altLang="zh-TW" sz="28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nary>
                            </m:e>
                          </m:func>
                        </m:e>
                      </m:nary>
                    </m:oMath>
                  </m:oMathPara>
                </a14:m>
                <a:endParaRPr lang="zh-TW" altLang="en-US" sz="2800" dirty="0">
                  <a:latin typeface="+mj-lt"/>
                  <a:ea typeface="標楷體" panose="03000509000000000000" pitchFamily="65" charset="-12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229600" cy="3531839"/>
              </a:xfrm>
              <a:blipFill rotWithShape="1">
                <a:blip r:embed="rId2"/>
                <a:stretch>
                  <a:fillRect l="-1259" t="-19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60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2" descr="https://upload.wikimedia.org/wikipedia/commons/thumb/d/d2/Tangent-calculus.svg/823px-Tangent-calculu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563638"/>
            <a:ext cx="4550375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ntegral approximation exa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63638"/>
            <a:ext cx="323999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71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229600" cy="3531839"/>
              </a:xfrm>
            </p:spPr>
            <p:txBody>
              <a:bodyPr>
                <a:noAutofit/>
              </a:bodyPr>
              <a:lstStyle/>
              <a:p>
                <a:r>
                  <a:rPr lang="zh-TW" altLang="en-US" sz="2800" dirty="0">
                    <a:latin typeface="+mj-lt"/>
                    <a:ea typeface="標楷體" panose="03000509000000000000" pitchFamily="65" charset="-120"/>
                  </a:rPr>
                  <a:t>微分</a:t>
                </a:r>
                <a:endParaRPr lang="en-US" altLang="zh-TW" sz="2800" dirty="0">
                  <a:latin typeface="+mj-lt"/>
                  <a:ea typeface="標楷體" panose="03000509000000000000" pitchFamily="65" charset="-12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28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altLang="zh-TW" sz="28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TW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8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8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8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zh-TW" sz="2800" i="1">
                                  <a:latin typeface="Cambria Math"/>
                                </a:rPr>
                                <m:t>+∆</m:t>
                              </m:r>
                              <m:r>
                                <a:rPr lang="en-US" altLang="zh-TW" sz="28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800" i="1">
                              <a:latin typeface="Cambria Math"/>
                            </a:rPr>
                            <m:t>−</m:t>
                          </m:r>
                          <m:r>
                            <a:rPr lang="en-US" altLang="zh-TW" sz="2800" i="1">
                              <a:latin typeface="Cambria Math"/>
                            </a:rPr>
                            <m:t>𝑓</m:t>
                          </m:r>
                          <m:r>
                            <a:rPr lang="en-US" altLang="zh-TW" sz="2800" i="1">
                              <a:latin typeface="Cambria Math"/>
                            </a:rPr>
                            <m:t>(</m:t>
                          </m:r>
                          <m:r>
                            <a:rPr lang="en-US" altLang="zh-TW" sz="28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800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altLang="zh-TW" sz="28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8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altLang="zh-TW" sz="2800" dirty="0">
                  <a:latin typeface="+mj-lt"/>
                  <a:ea typeface="標楷體" panose="03000509000000000000" pitchFamily="65" charset="-120"/>
                </a:endParaRPr>
              </a:p>
              <a:p>
                <a:endParaRPr lang="en-US" altLang="zh-TW" sz="2800" dirty="0">
                  <a:latin typeface="+mj-lt"/>
                  <a:ea typeface="標楷體" panose="03000509000000000000" pitchFamily="65" charset="-120"/>
                </a:endParaRPr>
              </a:p>
              <a:p>
                <a:r>
                  <a:rPr lang="zh-TW" altLang="en-US" sz="2800" dirty="0">
                    <a:latin typeface="+mj-lt"/>
                    <a:ea typeface="標楷體" panose="03000509000000000000" pitchFamily="65" charset="-120"/>
                  </a:rPr>
                  <a:t>積分</a:t>
                </a:r>
                <a:endParaRPr lang="en-US" altLang="zh-TW" sz="2800" dirty="0">
                  <a:latin typeface="+mj-lt"/>
                  <a:ea typeface="標楷體" panose="03000509000000000000" pitchFamily="65" charset="-12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zh-TW" altLang="en-US" sz="24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zh-TW" sz="24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400" i="1">
                              <a:latin typeface="Cambria Math"/>
                            </a:rPr>
                            <m:t>𝑑𝑥</m:t>
                          </m:r>
                          <m:r>
                            <a:rPr lang="en-US" altLang="zh-TW" sz="2400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TW" sz="2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zh-TW" altLang="en-US" sz="2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TW" sz="2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zh-TW" altLang="en-US" sz="2800" dirty="0">
                  <a:latin typeface="+mj-lt"/>
                  <a:ea typeface="標楷體" panose="03000509000000000000" pitchFamily="65" charset="-12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229600" cy="3531839"/>
              </a:xfrm>
              <a:blipFill rotWithShape="1">
                <a:blip r:embed="rId2"/>
                <a:stretch>
                  <a:fillRect l="-1259" t="-19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251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ea typeface="標楷體" panose="03000509000000000000" pitchFamily="65" charset="-120"/>
              </a:rPr>
              <a:t>誤差值理論 </a:t>
            </a:r>
            <a:r>
              <a:rPr lang="en-US" altLang="zh-TW" dirty="0" smtClean="0">
                <a:ea typeface="標楷體" panose="03000509000000000000" pitchFamily="65" charset="-120"/>
              </a:rPr>
              <a:t>error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TW" altLang="en-US" sz="2800" dirty="0" smtClean="0">
                    <a:latin typeface="+mj-lt"/>
                    <a:ea typeface="標楷體" panose="03000509000000000000" pitchFamily="65" charset="-120"/>
                  </a:rPr>
                  <a:t>當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altLang="zh-TW" sz="28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altLang="zh-TW" sz="28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altLang="zh-TW" sz="28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altLang="zh-TW" sz="28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altLang="zh-TW" sz="2800" i="1">
                            <a:latin typeface="Cambria Math"/>
                            <a:ea typeface="Cambria Math"/>
                          </a:rPr>
                          <m:t>→0</m:t>
                        </m:r>
                      </m:lim>
                    </m:limLow>
                  </m:oMath>
                </a14:m>
                <a:r>
                  <a:rPr lang="zh-TW" altLang="en-US" sz="2800" dirty="0" smtClean="0">
                    <a:latin typeface="+mj-lt"/>
                    <a:ea typeface="標楷體" panose="03000509000000000000" pitchFamily="65" charset="-120"/>
                  </a:rPr>
                  <a:t> 成立時，此函數具有解析解</a:t>
                </a:r>
                <a:endParaRPr lang="en-US" altLang="zh-TW" sz="2800" dirty="0" smtClean="0">
                  <a:latin typeface="+mj-lt"/>
                  <a:ea typeface="標楷體" panose="03000509000000000000" pitchFamily="65" charset="-120"/>
                </a:endParaRPr>
              </a:p>
              <a:p>
                <a:r>
                  <a:rPr lang="zh-TW" altLang="en-US" sz="2800" dirty="0">
                    <a:latin typeface="+mj-lt"/>
                    <a:ea typeface="標楷體" panose="03000509000000000000" pitchFamily="65" charset="-120"/>
                  </a:rPr>
                  <a:t>並非所有</a:t>
                </a:r>
                <a:r>
                  <a:rPr lang="zh-TW" altLang="en-US" sz="2800" dirty="0" smtClean="0">
                    <a:latin typeface="+mj-lt"/>
                    <a:ea typeface="標楷體" panose="03000509000000000000" pitchFamily="65" charset="-120"/>
                  </a:rPr>
                  <a:t>函數</a:t>
                </a:r>
                <a:r>
                  <a:rPr lang="zh-TW" altLang="en-US" sz="2800" dirty="0">
                    <a:latin typeface="+mj-lt"/>
                    <a:ea typeface="標楷體" panose="03000509000000000000" pitchFamily="65" charset="-120"/>
                  </a:rPr>
                  <a:t>在微積分上具有解析</a:t>
                </a:r>
                <a:r>
                  <a:rPr lang="zh-TW" altLang="en-US" sz="2800" dirty="0" smtClean="0">
                    <a:latin typeface="+mj-lt"/>
                    <a:ea typeface="標楷體" panose="03000509000000000000" pitchFamily="65" charset="-120"/>
                  </a:rPr>
                  <a:t>解，教科書上的例子都是特例</a:t>
                </a:r>
                <a:endParaRPr lang="en-US" altLang="zh-TW" sz="2800" dirty="0" smtClean="0">
                  <a:latin typeface="+mj-lt"/>
                  <a:ea typeface="標楷體" panose="03000509000000000000" pitchFamily="65" charset="-12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altLang="zh-TW" sz="2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altLang="zh-TW" sz="2800" i="1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zh-TW" altLang="en-US" sz="2800" dirty="0" smtClean="0">
                    <a:latin typeface="+mj-lt"/>
                    <a:ea typeface="標楷體" panose="03000509000000000000" pitchFamily="65" charset="-120"/>
                  </a:rPr>
                  <a:t>，只能使用極小的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altLang="zh-TW" sz="2800" i="1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zh-TW" altLang="en-US" sz="2800" dirty="0" smtClean="0">
                    <a:latin typeface="+mj-lt"/>
                    <a:ea typeface="標楷體" panose="03000509000000000000" pitchFamily="65" charset="-120"/>
                  </a:rPr>
                  <a:t>逼近</a:t>
                </a:r>
                <a:endParaRPr lang="en-US" altLang="zh-TW" sz="2800" dirty="0" smtClean="0">
                  <a:latin typeface="+mj-lt"/>
                  <a:ea typeface="標楷體" panose="03000509000000000000" pitchFamily="65" charset="-120"/>
                </a:endParaRPr>
              </a:p>
              <a:p>
                <a14:m>
                  <m:oMath xmlns:m="http://schemas.openxmlformats.org/officeDocument/2006/math">
                    <m:r>
                      <a:rPr lang="zh-TW" altLang="en-US" sz="2800" i="1">
                        <a:latin typeface="Cambria Math"/>
                      </a:rPr>
                      <m:t>∆</m:t>
                    </m:r>
                    <m:r>
                      <a:rPr lang="en-US" altLang="zh-TW" sz="2800" i="1">
                        <a:latin typeface="Cambria Math"/>
                      </a:rPr>
                      <m:t>𝑆</m:t>
                    </m:r>
                    <m:r>
                      <a:rPr lang="en-US" altLang="zh-TW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sz="2800" i="1">
                            <a:latin typeface="Cambria Math"/>
                          </a:rPr>
                          <m:t>|</m:t>
                        </m:r>
                        <m:sSub>
                          <m:sSubPr>
                            <m:ctrlPr>
                              <a:rPr lang="en-US" altLang="zh-TW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sz="28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altLang="zh-TW" sz="2800" b="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TW" sz="28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altLang="zh-TW" sz="2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TW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sz="2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TW" sz="28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altLang="zh-TW" sz="2800" i="1">
                            <a:latin typeface="Cambria Math"/>
                          </a:rPr>
                          <m:t>|</m:t>
                        </m:r>
                      </m:num>
                      <m:den>
                        <m:sSub>
                          <m:sSubPr>
                            <m:ctrlPr>
                              <a:rPr lang="en-US" altLang="zh-TW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sz="2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TW" sz="28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endParaRPr lang="zh-TW" altLang="en-US" sz="2800" dirty="0"/>
              </a:p>
              <a:p>
                <a:endParaRPr lang="zh-TW" altLang="en-US" sz="2800" dirty="0">
                  <a:latin typeface="+mj-lt"/>
                  <a:ea typeface="標楷體" panose="03000509000000000000" pitchFamily="65" charset="-12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79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41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cxnSp>
        <p:nvCxnSpPr>
          <p:cNvPr id="7" name="直線接點 6"/>
          <p:cNvCxnSpPr/>
          <p:nvPr/>
        </p:nvCxnSpPr>
        <p:spPr>
          <a:xfrm>
            <a:off x="1635411" y="2210870"/>
            <a:ext cx="0" cy="1800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1635411" y="4011070"/>
            <a:ext cx="25202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弧形 8"/>
          <p:cNvSpPr/>
          <p:nvPr/>
        </p:nvSpPr>
        <p:spPr>
          <a:xfrm flipH="1" flipV="1">
            <a:off x="1779427" y="1495580"/>
            <a:ext cx="4176464" cy="2407127"/>
          </a:xfrm>
          <a:prstGeom prst="arc">
            <a:avLst>
              <a:gd name="adj1" fmla="val 16200000"/>
              <a:gd name="adj2" fmla="val 4363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1707419" y="3795046"/>
            <a:ext cx="237626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961759" y="2210870"/>
                <a:ext cx="641651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600" i="1">
                          <a:latin typeface="Cambria Math"/>
                        </a:rPr>
                        <m:t>∆</m:t>
                      </m:r>
                      <m:r>
                        <a:rPr lang="en-US" altLang="zh-TW" sz="2600" i="1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zh-TW" altLang="en-US" sz="2600" dirty="0"/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759" y="2210870"/>
                <a:ext cx="641651" cy="49244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>
              <a:xfrm>
                <a:off x="3091745" y="4030736"/>
                <a:ext cx="646780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600" i="1" dirty="0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600" b="0" i="1" dirty="0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zh-TW" altLang="en-US" sz="2600" dirty="0"/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745" y="4030736"/>
                <a:ext cx="646780" cy="49244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字方塊 12"/>
          <p:cNvSpPr txBox="1"/>
          <p:nvPr/>
        </p:nvSpPr>
        <p:spPr>
          <a:xfrm>
            <a:off x="985868" y="361038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0.01</a:t>
            </a:r>
            <a:endParaRPr lang="zh-TW" altLang="en-US" dirty="0"/>
          </a:p>
        </p:txBody>
      </p:sp>
      <p:cxnSp>
        <p:nvCxnSpPr>
          <p:cNvPr id="14" name="直線接點 13"/>
          <p:cNvCxnSpPr/>
          <p:nvPr/>
        </p:nvCxnSpPr>
        <p:spPr>
          <a:xfrm>
            <a:off x="5235811" y="2208838"/>
            <a:ext cx="0" cy="1800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5235811" y="4009038"/>
            <a:ext cx="25202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弧形 15"/>
          <p:cNvSpPr/>
          <p:nvPr/>
        </p:nvSpPr>
        <p:spPr>
          <a:xfrm flipH="1" flipV="1">
            <a:off x="3365074" y="1497717"/>
            <a:ext cx="4176464" cy="2407127"/>
          </a:xfrm>
          <a:prstGeom prst="arc">
            <a:avLst>
              <a:gd name="adj1" fmla="val 10783566"/>
              <a:gd name="adj2" fmla="val 16213055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4562159" y="2208838"/>
                <a:ext cx="641651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600" i="1">
                          <a:latin typeface="Cambria Math"/>
                        </a:rPr>
                        <m:t>∆</m:t>
                      </m:r>
                      <m:r>
                        <a:rPr lang="en-US" altLang="zh-TW" sz="2600" i="1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zh-TW" altLang="en-US" sz="2600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159" y="2208838"/>
                <a:ext cx="641651" cy="49244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字方塊 18"/>
          <p:cNvSpPr txBox="1"/>
          <p:nvPr/>
        </p:nvSpPr>
        <p:spPr>
          <a:xfrm>
            <a:off x="6692145" y="4028704"/>
            <a:ext cx="75924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 smtClean="0"/>
              <a:t>step</a:t>
            </a:r>
            <a:endParaRPr lang="zh-TW" altLang="en-US" sz="2600" dirty="0"/>
          </a:p>
        </p:txBody>
      </p:sp>
      <p:sp>
        <p:nvSpPr>
          <p:cNvPr id="3" name="文字方塊 2"/>
          <p:cNvSpPr txBox="1"/>
          <p:nvPr/>
        </p:nvSpPr>
        <p:spPr>
          <a:xfrm>
            <a:off x="2085072" y="15028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收斂條件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685471" y="15028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誤差疊加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1555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Truncation </a:t>
            </a:r>
            <a:r>
              <a:rPr lang="en-US" altLang="zh-TW" dirty="0" smtClean="0"/>
              <a:t>error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/>
                        </a:rPr>
                        <m:t>1−</m:t>
                      </m:r>
                      <m:nary>
                        <m:naryPr>
                          <m:chr m:val="∑"/>
                          <m:ctrlPr>
                            <a:rPr lang="en-US" altLang="zh-TW" sz="28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800" i="1" smtClean="0">
                              <a:latin typeface="Cambria Math"/>
                            </a:rPr>
                            <m:t>=</m:t>
                          </m:r>
                          <m:r>
                            <a:rPr lang="en-US" altLang="zh-TW" sz="28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altLang="zh-TW" sz="2800" b="0" i="1" smtClean="0">
                              <a:latin typeface="Cambria Math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8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800" i="1" smtClean="0">
                                  <a:latin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8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514794"/>
            <a:ext cx="3705103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56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a typeface="標楷體" panose="03000509000000000000" pitchFamily="65" charset="-120"/>
              </a:rPr>
              <a:t>矩陣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TW" altLang="en-US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電腦本身不具有矩陣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概念，是由數列組成矩陣</a:t>
                </a:r>
                <a:endParaRPr lang="en-US" altLang="zh-TW" sz="2800" b="0" dirty="0" smtClean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r>
                  <a:rPr lang="zh-TW" altLang="en-US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數學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式 </a:t>
                </a:r>
                <a14:m>
                  <m:oMath xmlns:m="http://schemas.openxmlformats.org/officeDocument/2006/math">
                    <m:r>
                      <a:rPr lang="en-US" altLang="zh-TW" sz="2800" b="0" i="1" smtClean="0">
                        <a:latin typeface="Cambria Math"/>
                      </a:rPr>
                      <m:t>𝑥</m:t>
                    </m:r>
                    <m:r>
                      <a:rPr lang="en-US" altLang="zh-TW" sz="2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8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8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sz="28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zh-TW" sz="2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sz="2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altLang="zh-TW" sz="28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程式語言</a:t>
                </a:r>
                <a:endPara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lvl="1"/>
                <a:r>
                  <a:rPr lang="en-US" altLang="zh-TW" sz="2400" dirty="0" smtClean="0"/>
                  <a:t>x=</a:t>
                </a:r>
                <a:r>
                  <a:rPr lang="en-US" altLang="zh-TW" sz="2400" dirty="0" err="1" smtClean="0"/>
                  <a:t>numpy.array</a:t>
                </a:r>
                <a:r>
                  <a:rPr lang="en-US" altLang="zh-TW" sz="2400" dirty="0" smtClean="0"/>
                  <a:t>([[1, 2], [3, 4]])</a:t>
                </a:r>
              </a:p>
              <a:p>
                <a:pPr lvl="1"/>
                <a:r>
                  <a:rPr lang="en-US" altLang="zh-TW" sz="2400" dirty="0" smtClean="0"/>
                  <a:t>x=</a:t>
                </a:r>
                <a:r>
                  <a:rPr lang="en-US" altLang="zh-TW" sz="2400" dirty="0" err="1" smtClean="0"/>
                  <a:t>numpy.matrix</a:t>
                </a:r>
                <a:r>
                  <a:rPr lang="en-US" altLang="zh-TW" sz="2400" dirty="0" smtClean="0"/>
                  <a:t>([[</a:t>
                </a:r>
                <a:r>
                  <a:rPr lang="en-US" altLang="zh-TW" sz="2400" dirty="0"/>
                  <a:t>1, 2], [3, 4</a:t>
                </a:r>
                <a:r>
                  <a:rPr lang="en-US" altLang="zh-TW" sz="2400" dirty="0" smtClean="0"/>
                  <a:t>]])</a:t>
                </a:r>
              </a:p>
              <a:p>
                <a:r>
                  <a:rPr lang="zh-TW" altLang="en-US" sz="2800" dirty="0" smtClean="0">
                    <a:ea typeface="標楷體" panose="03000509000000000000" pitchFamily="65" charset="-120"/>
                  </a:rPr>
                  <a:t>可以推廣至</a:t>
                </a:r>
                <a:r>
                  <a:rPr lang="en-US" altLang="zh-TW" sz="2800" dirty="0" smtClean="0">
                    <a:ea typeface="標楷體" panose="03000509000000000000" pitchFamily="65" charset="-120"/>
                  </a:rPr>
                  <a:t>2</a:t>
                </a:r>
                <a:r>
                  <a:rPr lang="zh-TW" altLang="en-US" sz="2800" dirty="0" smtClean="0">
                    <a:ea typeface="標楷體" panose="03000509000000000000" pitchFamily="65" charset="-120"/>
                  </a:rPr>
                  <a:t>維以上的矩陣</a:t>
                </a:r>
                <a:endParaRPr lang="zh-TW" altLang="en-US" sz="2800" dirty="0">
                  <a:ea typeface="標楷體" panose="03000509000000000000" pitchFamily="65" charset="-12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795" b="-161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單箭頭接點 6"/>
          <p:cNvCxnSpPr/>
          <p:nvPr/>
        </p:nvCxnSpPr>
        <p:spPr>
          <a:xfrm>
            <a:off x="3059832" y="1995686"/>
            <a:ext cx="57606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>
            <a:off x="3059832" y="2427734"/>
            <a:ext cx="57606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>
            <a:off x="3923928" y="1923678"/>
            <a:ext cx="0" cy="576064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30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線性代數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229600" cy="3747863"/>
              </a:xfrm>
            </p:spPr>
            <p:txBody>
              <a:bodyPr>
                <a:normAutofit/>
              </a:bodyPr>
              <a:lstStyle/>
              <a:p>
                <a:pPr marL="0" lvl="1" indent="0">
                  <a:buNone/>
                </a:pPr>
                <a:r>
                  <a:rPr lang="en-US" altLang="zh-TW" dirty="0" smtClean="0"/>
                  <a:t>a=</a:t>
                </a:r>
                <a:r>
                  <a:rPr lang="en-US" altLang="zh-TW" dirty="0" err="1" smtClean="0"/>
                  <a:t>numpy.array</a:t>
                </a:r>
                <a:r>
                  <a:rPr lang="en-US" altLang="zh-TW" dirty="0"/>
                  <a:t>([[1, 2], [3, 4</a:t>
                </a:r>
                <a:r>
                  <a:rPr lang="en-US" altLang="zh-TW" dirty="0" smtClean="0"/>
                  <a:t>]])</a:t>
                </a:r>
              </a:p>
              <a:p>
                <a:pPr marL="0" lvl="1" indent="0">
                  <a:buNone/>
                </a:pPr>
                <a:r>
                  <a:rPr lang="en-US" altLang="zh-TW" dirty="0" smtClean="0"/>
                  <a:t>b=</a:t>
                </a:r>
                <a:r>
                  <a:rPr lang="en-US" altLang="zh-TW" dirty="0" err="1"/>
                  <a:t>numpy.array</a:t>
                </a:r>
                <a:r>
                  <a:rPr lang="en-US" altLang="zh-TW" dirty="0" smtClean="0"/>
                  <a:t>([[5, 6], [7, 8]])</a:t>
                </a:r>
              </a:p>
              <a:p>
                <a:pPr marL="0" lvl="1" indent="0">
                  <a:buNone/>
                </a:pPr>
                <a:r>
                  <a:rPr lang="en-US" altLang="zh-TW" dirty="0" smtClean="0"/>
                  <a:t>a[0][1]=2, b[1][0]=7</a:t>
                </a:r>
              </a:p>
              <a:p>
                <a:pPr marL="0" lvl="1" indent="0">
                  <a:buNone/>
                </a:pPr>
                <a:r>
                  <a:rPr lang="en-US" altLang="zh-TW" dirty="0" smtClean="0"/>
                  <a:t>a * b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×5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21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32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TW" dirty="0" smtClean="0"/>
              </a:p>
              <a:p>
                <a:pPr marL="0" lvl="1" indent="0">
                  <a:buNone/>
                </a:pPr>
                <a:r>
                  <a:rPr lang="en-US" altLang="zh-TW" dirty="0" smtClean="0"/>
                  <a:t>numpy.dot(a, b)=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altLang="zh-TW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22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43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50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TW" dirty="0"/>
              </a:p>
              <a:p>
                <a:pPr marL="342900" lvl="1" indent="-342900">
                  <a:buFont typeface="Arial" panose="020B0604020202020204" pitchFamily="34" charset="0"/>
                  <a:buChar char="•"/>
                </a:pPr>
                <a:endParaRPr lang="en-US" altLang="zh-TW" sz="2800" dirty="0" smtClean="0"/>
              </a:p>
              <a:p>
                <a:endParaRPr lang="zh-TW" altLang="en-US" sz="28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229600" cy="3747863"/>
              </a:xfrm>
              <a:blipFill rotWithShape="1">
                <a:blip r:embed="rId2"/>
                <a:stretch>
                  <a:fillRect l="-1481" t="-146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232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矩陣力學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1" indent="0">
                  <a:buNone/>
                </a:pPr>
                <a:r>
                  <a:rPr lang="en-US" altLang="zh-TW" dirty="0" smtClean="0"/>
                  <a:t>a=</a:t>
                </a:r>
                <a:r>
                  <a:rPr lang="en-US" altLang="zh-TW" dirty="0" err="1" smtClean="0"/>
                  <a:t>numpy.matrix</a:t>
                </a:r>
                <a:r>
                  <a:rPr lang="en-US" altLang="zh-TW" dirty="0" smtClean="0"/>
                  <a:t>([[</a:t>
                </a:r>
                <a:r>
                  <a:rPr lang="en-US" altLang="zh-TW" dirty="0"/>
                  <a:t>1, 2], [3, 4]])</a:t>
                </a:r>
              </a:p>
              <a:p>
                <a:pPr marL="0" lvl="1" indent="0">
                  <a:buNone/>
                </a:pPr>
                <a:r>
                  <a:rPr lang="en-US" altLang="zh-TW" dirty="0" smtClean="0"/>
                  <a:t>b=</a:t>
                </a:r>
                <a:r>
                  <a:rPr lang="en-US" altLang="zh-TW" dirty="0" err="1" smtClean="0"/>
                  <a:t>numpy.matrix</a:t>
                </a:r>
                <a:r>
                  <a:rPr lang="en-US" altLang="zh-TW" dirty="0" smtClean="0"/>
                  <a:t>([[</a:t>
                </a:r>
                <a:r>
                  <a:rPr lang="en-US" altLang="zh-TW" dirty="0"/>
                  <a:t>5, 6], [7, 8]])</a:t>
                </a:r>
              </a:p>
              <a:p>
                <a:pPr marL="0" lvl="1" indent="0">
                  <a:buNone/>
                </a:pPr>
                <a:r>
                  <a:rPr lang="en-US" altLang="zh-TW" dirty="0" smtClean="0"/>
                  <a:t>a[0, 1</a:t>
                </a:r>
                <a:r>
                  <a:rPr lang="en-US" altLang="zh-TW" dirty="0"/>
                  <a:t>]=2, </a:t>
                </a:r>
                <a:r>
                  <a:rPr lang="en-US" altLang="zh-TW" dirty="0" smtClean="0"/>
                  <a:t>b[1, 0</a:t>
                </a:r>
                <a:r>
                  <a:rPr lang="en-US" altLang="zh-TW" dirty="0"/>
                  <a:t>]=7</a:t>
                </a:r>
              </a:p>
              <a:p>
                <a:pPr marL="0" lvl="1" indent="0">
                  <a:buNone/>
                </a:pPr>
                <a:r>
                  <a:rPr lang="en-US" altLang="zh-TW" dirty="0"/>
                  <a:t>a * b 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altLang="zh-TW" i="1"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22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43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50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TW" dirty="0"/>
              </a:p>
              <a:p>
                <a:pPr marL="0" lvl="1" indent="0">
                  <a:buNone/>
                </a:pPr>
                <a:r>
                  <a:rPr lang="en-US" altLang="zh-TW" dirty="0" err="1" smtClean="0"/>
                  <a:t>numpy.multiply</a:t>
                </a:r>
                <a:r>
                  <a:rPr lang="en-US" altLang="zh-TW" dirty="0" smtClean="0"/>
                  <a:t>(a</a:t>
                </a:r>
                <a:r>
                  <a:rPr lang="en-US" altLang="zh-TW" dirty="0"/>
                  <a:t>, b</a:t>
                </a:r>
                <a:r>
                  <a:rPr lang="en-US" altLang="zh-TW" dirty="0" smtClean="0"/>
                  <a:t>)=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×5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3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4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12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21</m:t>
                              </m:r>
                            </m:e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32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61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18186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array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與</a:t>
            </a:r>
            <a:r>
              <a:rPr lang="en-US" altLang="zh-TW" sz="2800" dirty="0" smtClean="0">
                <a:latin typeface="+mj-lt"/>
                <a:ea typeface="標楷體" panose="03000509000000000000" pitchFamily="65" charset="-120"/>
              </a:rPr>
              <a:t>matrix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皆可以構成矩陣，性質上卻不相同</a:t>
            </a:r>
            <a:endParaRPr lang="en-US" altLang="zh-TW" sz="2800" dirty="0" smtClean="0">
              <a:latin typeface="+mj-lt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在</a:t>
            </a:r>
            <a:r>
              <a:rPr lang="en-US" altLang="zh-TW" sz="2800" dirty="0" err="1">
                <a:latin typeface="+mj-lt"/>
                <a:ea typeface="標楷體" panose="03000509000000000000" pitchFamily="65" charset="-120"/>
              </a:rPr>
              <a:t>numpy</a:t>
            </a:r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與</a:t>
            </a:r>
            <a:r>
              <a:rPr lang="en-US" altLang="zh-TW" sz="2800" dirty="0" err="1">
                <a:latin typeface="+mj-lt"/>
                <a:ea typeface="標楷體" panose="03000509000000000000" pitchFamily="65" charset="-120"/>
              </a:rPr>
              <a:t>scipy</a:t>
            </a:r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中都有線性代數的模組：</a:t>
            </a:r>
            <a:r>
              <a:rPr lang="en-US" altLang="zh-TW" sz="2800" dirty="0" err="1" smtClean="0">
                <a:latin typeface="+mj-lt"/>
                <a:ea typeface="標楷體" panose="03000509000000000000" pitchFamily="65" charset="-120"/>
              </a:rPr>
              <a:t>linalg</a:t>
            </a:r>
            <a:endParaRPr lang="en-US" altLang="zh-TW" sz="2800" dirty="0">
              <a:latin typeface="+mj-lt"/>
              <a:ea typeface="標楷體" panose="03000509000000000000" pitchFamily="65" charset="-120"/>
            </a:endParaRPr>
          </a:p>
          <a:p>
            <a:pPr lvl="1"/>
            <a:r>
              <a:rPr lang="en-US" altLang="zh-TW" sz="2400" dirty="0">
                <a:latin typeface="+mj-lt"/>
                <a:ea typeface="標楷體" panose="03000509000000000000" pitchFamily="65" charset="-120"/>
              </a:rPr>
              <a:t>import </a:t>
            </a:r>
            <a:r>
              <a:rPr lang="en-US" altLang="zh-TW" sz="2400" dirty="0" err="1">
                <a:latin typeface="+mj-lt"/>
                <a:ea typeface="標楷體" panose="03000509000000000000" pitchFamily="65" charset="-120"/>
              </a:rPr>
              <a:t>numpy.linalg</a:t>
            </a:r>
            <a:r>
              <a:rPr lang="en-US" altLang="zh-TW" sz="2400" dirty="0">
                <a:latin typeface="+mj-lt"/>
                <a:ea typeface="標楷體" panose="03000509000000000000" pitchFamily="65" charset="-120"/>
              </a:rPr>
              <a:t> as </a:t>
            </a:r>
            <a:r>
              <a:rPr lang="en-US" altLang="zh-TW" sz="2400" dirty="0" err="1">
                <a:latin typeface="+mj-lt"/>
                <a:ea typeface="標楷體" panose="03000509000000000000" pitchFamily="65" charset="-120"/>
              </a:rPr>
              <a:t>npla</a:t>
            </a:r>
            <a:endParaRPr lang="en-US" altLang="zh-TW" sz="2400" dirty="0">
              <a:latin typeface="+mj-lt"/>
              <a:ea typeface="標楷體" panose="03000509000000000000" pitchFamily="65" charset="-120"/>
            </a:endParaRPr>
          </a:p>
          <a:p>
            <a:pPr lvl="1"/>
            <a:r>
              <a:rPr lang="en-US" altLang="zh-TW" sz="2400" dirty="0">
                <a:latin typeface="+mj-lt"/>
                <a:ea typeface="標楷體" panose="03000509000000000000" pitchFamily="65" charset="-120"/>
              </a:rPr>
              <a:t>import </a:t>
            </a:r>
            <a:r>
              <a:rPr lang="en-US" altLang="zh-TW" sz="2400" dirty="0" err="1">
                <a:latin typeface="+mj-lt"/>
                <a:ea typeface="標楷體" panose="03000509000000000000" pitchFamily="65" charset="-120"/>
              </a:rPr>
              <a:t>scipy.linalg</a:t>
            </a:r>
            <a:r>
              <a:rPr lang="en-US" altLang="zh-TW" sz="2400" dirty="0">
                <a:latin typeface="+mj-lt"/>
                <a:ea typeface="標楷體" panose="03000509000000000000" pitchFamily="65" charset="-120"/>
              </a:rPr>
              <a:t> as </a:t>
            </a:r>
            <a:r>
              <a:rPr lang="en-US" altLang="zh-TW" sz="2400" dirty="0" err="1" smtClean="0">
                <a:latin typeface="+mj-lt"/>
                <a:ea typeface="標楷體" panose="03000509000000000000" pitchFamily="65" charset="-120"/>
              </a:rPr>
              <a:t>spla</a:t>
            </a:r>
            <a:endParaRPr lang="en-US" altLang="zh-TW" sz="2400" dirty="0">
              <a:latin typeface="+mj-lt"/>
              <a:ea typeface="標楷體" panose="03000509000000000000" pitchFamily="65" charset="-120"/>
            </a:endParaRPr>
          </a:p>
          <a:p>
            <a:r>
              <a:rPr lang="en-US" altLang="zh-TW" sz="2800" dirty="0" err="1" smtClean="0">
                <a:latin typeface="+mj-lt"/>
                <a:ea typeface="標楷體" panose="03000509000000000000" pitchFamily="65" charset="-120"/>
              </a:rPr>
              <a:t>Numpy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只能夠做簡單矩陣運算</a:t>
            </a:r>
            <a:endParaRPr lang="en-US" altLang="zh-TW" sz="2800" dirty="0">
              <a:latin typeface="+mj-lt"/>
              <a:ea typeface="標楷體" panose="03000509000000000000" pitchFamily="65" charset="-120"/>
            </a:endParaRPr>
          </a:p>
          <a:p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複雜的矩陣運算：反矩陣、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分解需要</a:t>
            </a:r>
            <a:r>
              <a:rPr lang="zh-TW" altLang="en-US" sz="2800" dirty="0">
                <a:latin typeface="+mj-lt"/>
                <a:ea typeface="標楷體" panose="03000509000000000000" pitchFamily="65" charset="-120"/>
              </a:rPr>
              <a:t>用</a:t>
            </a:r>
            <a:r>
              <a:rPr lang="en-US" altLang="zh-TW" sz="2800" dirty="0" err="1">
                <a:latin typeface="+mj-lt"/>
                <a:ea typeface="標楷體" panose="03000509000000000000" pitchFamily="65" charset="-120"/>
              </a:rPr>
              <a:t>linalg</a:t>
            </a:r>
            <a:r>
              <a:rPr lang="zh-TW" altLang="en-US" sz="2800" dirty="0" smtClean="0">
                <a:latin typeface="+mj-lt"/>
                <a:ea typeface="標楷體" panose="03000509000000000000" pitchFamily="65" charset="-120"/>
              </a:rPr>
              <a:t>模組</a:t>
            </a:r>
            <a:endParaRPr lang="zh-TW" altLang="en-US" sz="2800" dirty="0">
              <a:latin typeface="+mj-lt"/>
              <a:ea typeface="標楷體" panose="03000509000000000000" pitchFamily="65" charset="-120"/>
            </a:endParaRPr>
          </a:p>
          <a:p>
            <a:endParaRPr lang="zh-TW" altLang="en-US" sz="2800" dirty="0">
              <a:latin typeface="+mj-lt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8454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TW" altLang="en-US" sz="2800" dirty="0">
                    <a:latin typeface="+mj-lt"/>
                    <a:ea typeface="標楷體" panose="03000509000000000000" pitchFamily="65" charset="-120"/>
                  </a:rPr>
                  <a:t>對角化以下這個矩陣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sz="2800" i="1">
                            <a:latin typeface="Cambria Math"/>
                          </a:rPr>
                          <m:t>4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altLang="zh-TW" sz="28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8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sz="2800" i="1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sz="2800" i="1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  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 2</m:t>
                                    </m:r>
                                  </m:e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  0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  2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  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sz="2800" i="1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sz="280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TW" sz="2800" i="1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zh-TW" altLang="en-US" sz="2800" dirty="0"/>
              </a:p>
              <a:p>
                <a:endParaRPr lang="zh-TW" altLang="en-US" sz="2800" dirty="0">
                  <a:latin typeface="+mj-lt"/>
                  <a:ea typeface="標楷體" panose="03000509000000000000" pitchFamily="65" charset="-12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9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286" y="2983500"/>
            <a:ext cx="5262128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05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1045</Words>
  <Application>Microsoft Office PowerPoint</Application>
  <PresentationFormat>如螢幕大小 (16:9)</PresentationFormat>
  <Paragraphs>187</Paragraphs>
  <Slides>35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36" baseType="lpstr">
      <vt:lpstr>Office 佈景主題</vt:lpstr>
      <vt:lpstr>Python 教學</vt:lpstr>
      <vt:lpstr>PowerPoint 簡報</vt:lpstr>
      <vt:lpstr>安裝pythonxy</vt:lpstr>
      <vt:lpstr>Python介面</vt:lpstr>
      <vt:lpstr>直譯器 interpreter </vt:lpstr>
      <vt:lpstr>Hello, World!!</vt:lpstr>
      <vt:lpstr>變數 Variable</vt:lpstr>
      <vt:lpstr>PowerPoint 簡報</vt:lpstr>
      <vt:lpstr>PowerPoint 簡報</vt:lpstr>
      <vt:lpstr>數列</vt:lpstr>
      <vt:lpstr>list 注意事項</vt:lpstr>
      <vt:lpstr>函式庫 Library</vt:lpstr>
      <vt:lpstr>PowerPoint 簡報</vt:lpstr>
      <vt:lpstr>參考網站</vt:lpstr>
      <vt:lpstr>迴圈 loop, while</vt:lpstr>
      <vt:lpstr>PowerPoint 簡報</vt:lpstr>
      <vt:lpstr>判斷 if</vt:lpstr>
      <vt:lpstr>符號應用</vt:lpstr>
      <vt:lpstr>自訂函數 def()</vt:lpstr>
      <vt:lpstr>巢狀式結構</vt:lpstr>
      <vt:lpstr>進階應用</vt:lpstr>
      <vt:lpstr>PowerPoint 簡報</vt:lpstr>
      <vt:lpstr>繪圖 matplotlib</vt:lpstr>
      <vt:lpstr>解析解與數值解</vt:lpstr>
      <vt:lpstr>微積分</vt:lpstr>
      <vt:lpstr>PowerPoint 簡報</vt:lpstr>
      <vt:lpstr>PowerPoint 簡報</vt:lpstr>
      <vt:lpstr>誤差值理論 error</vt:lpstr>
      <vt:lpstr>PowerPoint 簡報</vt:lpstr>
      <vt:lpstr>Truncation error</vt:lpstr>
      <vt:lpstr>矩陣</vt:lpstr>
      <vt:lpstr>線性代數</vt:lpstr>
      <vt:lpstr>矩陣力學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教學</dc:title>
  <dc:creator>Hellscythe</dc:creator>
  <cp:lastModifiedBy>Hellscythe</cp:lastModifiedBy>
  <cp:revision>134</cp:revision>
  <dcterms:created xsi:type="dcterms:W3CDTF">2017-09-25T08:03:01Z</dcterms:created>
  <dcterms:modified xsi:type="dcterms:W3CDTF">2017-09-27T08:12:16Z</dcterms:modified>
</cp:coreProperties>
</file>